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29LT Adir Semi-Bold" panose="020B0604020202020204" charset="-78"/>
      <p:regular r:id="rId13"/>
    </p:embeddedFont>
    <p:embeddedFont>
      <p:font typeface="Agrandir" panose="020B0604020202020204" charset="0"/>
      <p:regular r:id="rId14"/>
    </p:embeddedFont>
    <p:embeddedFont>
      <p:font typeface="Agrandir Bold" panose="020B0604020202020204" charset="0"/>
      <p:regular r:id="rId15"/>
    </p:embeddedFont>
    <p:embeddedFont>
      <p:font typeface="Agrandir Medium" panose="020B0604020202020204" charset="0"/>
      <p:regular r:id="rId16"/>
    </p:embeddedFont>
    <p:embeddedFont>
      <p:font typeface="Grand Cru S" panose="020B0604020202020204" charset="0"/>
      <p:regular r:id="rId17"/>
    </p:embeddedFont>
    <p:embeddedFont>
      <p:font typeface="Grand Cru S Bold" panose="020B0604020202020204"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4" d="100"/>
          <a:sy n="44" d="100"/>
        </p:scale>
        <p:origin x="660" y="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10.png>
</file>

<file path=ppt/media/image11.png>
</file>

<file path=ppt/media/image12.svg>
</file>

<file path=ppt/media/image13.png>
</file>

<file path=ppt/media/image14.sv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aastha0424/AasthaSingh-GlucoSense-Infy-Nov24" TargetMode="Externa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grpSp>
        <p:nvGrpSpPr>
          <p:cNvPr id="2" name="Group 2"/>
          <p:cNvGrpSpPr/>
          <p:nvPr/>
        </p:nvGrpSpPr>
        <p:grpSpPr>
          <a:xfrm>
            <a:off x="441723" y="379852"/>
            <a:ext cx="17404553" cy="9527296"/>
            <a:chOff x="0" y="0"/>
            <a:chExt cx="23206071" cy="12703061"/>
          </a:xfrm>
        </p:grpSpPr>
        <p:grpSp>
          <p:nvGrpSpPr>
            <p:cNvPr id="3" name="Group 3"/>
            <p:cNvGrpSpPr/>
            <p:nvPr/>
          </p:nvGrpSpPr>
          <p:grpSpPr>
            <a:xfrm>
              <a:off x="0" y="0"/>
              <a:ext cx="23206071" cy="12703061"/>
              <a:chOff x="0" y="0"/>
              <a:chExt cx="4596479" cy="2516124"/>
            </a:xfrm>
          </p:grpSpPr>
          <p:sp>
            <p:nvSpPr>
              <p:cNvPr id="4" name="Freeform 4"/>
              <p:cNvSpPr/>
              <p:nvPr/>
            </p:nvSpPr>
            <p:spPr>
              <a:xfrm>
                <a:off x="0" y="0"/>
                <a:ext cx="4596479" cy="2516124"/>
              </a:xfrm>
              <a:custGeom>
                <a:avLst/>
                <a:gdLst/>
                <a:ahLst/>
                <a:cxnLst/>
                <a:rect l="l" t="t" r="r" b="b"/>
                <a:pathLst>
                  <a:path w="4596479" h="2516124">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520279"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0293" y="186017"/>
              <a:ext cx="22836362" cy="12317628"/>
              <a:chOff x="0" y="0"/>
              <a:chExt cx="4596479" cy="2479279"/>
            </a:xfrm>
          </p:grpSpPr>
          <p:sp>
            <p:nvSpPr>
              <p:cNvPr id="7" name="Freeform 7"/>
              <p:cNvSpPr/>
              <p:nvPr/>
            </p:nvSpPr>
            <p:spPr>
              <a:xfrm>
                <a:off x="0" y="0"/>
                <a:ext cx="4596479" cy="2479279"/>
              </a:xfrm>
              <a:custGeom>
                <a:avLst/>
                <a:gdLst/>
                <a:ahLst/>
                <a:cxnLst/>
                <a:rect l="l" t="t" r="r" b="b"/>
                <a:pathLst>
                  <a:path w="4596479" h="24792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id="8" name="TextBox 8"/>
              <p:cNvSpPr txBox="1"/>
              <p:nvPr/>
            </p:nvSpPr>
            <p:spPr>
              <a:xfrm>
                <a:off x="38100" y="-9525"/>
                <a:ext cx="4520279" cy="2450704"/>
              </a:xfrm>
              <a:prstGeom prst="rect">
                <a:avLst/>
              </a:prstGeom>
            </p:spPr>
            <p:txBody>
              <a:bodyPr lIns="50800" tIns="50800" rIns="50800" bIns="50800" rtlCol="0" anchor="ctr"/>
              <a:lstStyle/>
              <a:p>
                <a:pPr algn="ctr">
                  <a:lnSpc>
                    <a:spcPts val="2659"/>
                  </a:lnSpc>
                </a:pPr>
                <a:endParaRPr/>
              </a:p>
            </p:txBody>
          </p:sp>
        </p:grpSp>
      </p:grpSp>
      <p:sp>
        <p:nvSpPr>
          <p:cNvPr id="9" name="TextBox 9"/>
          <p:cNvSpPr txBox="1"/>
          <p:nvPr/>
        </p:nvSpPr>
        <p:spPr>
          <a:xfrm>
            <a:off x="973455" y="1748201"/>
            <a:ext cx="8639503" cy="3497918"/>
          </a:xfrm>
          <a:prstGeom prst="rect">
            <a:avLst/>
          </a:prstGeom>
        </p:spPr>
        <p:txBody>
          <a:bodyPr lIns="0" tIns="0" rIns="0" bIns="0" rtlCol="0" anchor="t">
            <a:spAutoFit/>
          </a:bodyPr>
          <a:lstStyle/>
          <a:p>
            <a:pPr marL="0" lvl="0" indent="0" algn="l">
              <a:lnSpc>
                <a:spcPts val="6770"/>
              </a:lnSpc>
            </a:pPr>
            <a:r>
              <a:rPr lang="en-US" sz="7052" b="1" spc="-677">
                <a:solidFill>
                  <a:srgbClr val="156669"/>
                </a:solidFill>
                <a:latin typeface="Grand Cru S Bold"/>
                <a:ea typeface="Grand Cru S Bold"/>
                <a:cs typeface="Grand Cru S Bold"/>
                <a:sym typeface="Grand Cru S Bold"/>
              </a:rPr>
              <a:t>GlucoSense: AI-Powered Diabetes Detection for Early Intervention</a:t>
            </a:r>
          </a:p>
        </p:txBody>
      </p:sp>
      <p:sp>
        <p:nvSpPr>
          <p:cNvPr id="10" name="TextBox 10"/>
          <p:cNvSpPr txBox="1"/>
          <p:nvPr/>
        </p:nvSpPr>
        <p:spPr>
          <a:xfrm>
            <a:off x="973455" y="5786099"/>
            <a:ext cx="8584258" cy="518269"/>
          </a:xfrm>
          <a:prstGeom prst="rect">
            <a:avLst/>
          </a:prstGeom>
        </p:spPr>
        <p:txBody>
          <a:bodyPr lIns="0" tIns="0" rIns="0" bIns="0" rtlCol="0" anchor="t">
            <a:spAutoFit/>
          </a:bodyPr>
          <a:lstStyle/>
          <a:p>
            <a:pPr marL="0" lvl="0" indent="0" algn="l">
              <a:lnSpc>
                <a:spcPts val="3883"/>
              </a:lnSpc>
            </a:pPr>
            <a:r>
              <a:rPr lang="en-US" sz="4175" spc="-342">
                <a:solidFill>
                  <a:srgbClr val="156669"/>
                </a:solidFill>
                <a:latin typeface="Grand Cru S"/>
                <a:ea typeface="Grand Cru S"/>
                <a:cs typeface="Grand Cru S"/>
                <a:sym typeface="Grand Cru S"/>
              </a:rPr>
              <a:t>Name of Presenter: Aastha Singh</a:t>
            </a:r>
          </a:p>
        </p:txBody>
      </p:sp>
      <p:sp>
        <p:nvSpPr>
          <p:cNvPr id="11" name="TextBox 11"/>
          <p:cNvSpPr txBox="1"/>
          <p:nvPr/>
        </p:nvSpPr>
        <p:spPr>
          <a:xfrm>
            <a:off x="441723" y="9220200"/>
            <a:ext cx="17404553" cy="372745"/>
          </a:xfrm>
          <a:prstGeom prst="rect">
            <a:avLst/>
          </a:prstGeom>
        </p:spPr>
        <p:txBody>
          <a:bodyPr lIns="0" tIns="0" rIns="0" bIns="0" rtlCol="0" anchor="t">
            <a:spAutoFit/>
          </a:bodyPr>
          <a:lstStyle/>
          <a:p>
            <a:pPr algn="ctr">
              <a:lnSpc>
                <a:spcPts val="3079"/>
              </a:lnSpc>
              <a:spcBef>
                <a:spcPct val="0"/>
              </a:spcBef>
            </a:pPr>
            <a:r>
              <a:rPr lang="en-US" sz="2199" b="1">
                <a:solidFill>
                  <a:srgbClr val="156669"/>
                </a:solidFill>
                <a:latin typeface="29LT Adir Semi-Bold"/>
                <a:ea typeface="29LT Adir Semi-Bold"/>
                <a:cs typeface="29LT Adir Semi-Bold"/>
                <a:sym typeface="29LT Adir Semi-Bold"/>
              </a:rPr>
              <a:t>Infosys Springboard Internship 5.0 Batch 2</a:t>
            </a:r>
          </a:p>
        </p:txBody>
      </p:sp>
      <p:sp>
        <p:nvSpPr>
          <p:cNvPr id="12" name="TextBox 12"/>
          <p:cNvSpPr txBox="1"/>
          <p:nvPr/>
        </p:nvSpPr>
        <p:spPr>
          <a:xfrm>
            <a:off x="1028700" y="7628343"/>
            <a:ext cx="8584258" cy="394652"/>
          </a:xfrm>
          <a:prstGeom prst="rect">
            <a:avLst/>
          </a:prstGeom>
        </p:spPr>
        <p:txBody>
          <a:bodyPr lIns="0" tIns="0" rIns="0" bIns="0" rtlCol="0" anchor="t">
            <a:spAutoFit/>
          </a:bodyPr>
          <a:lstStyle/>
          <a:p>
            <a:pPr marL="0" lvl="0" indent="0" algn="l">
              <a:lnSpc>
                <a:spcPts val="2953"/>
              </a:lnSpc>
            </a:pPr>
            <a:r>
              <a:rPr lang="en-US" sz="3175" u="sng" spc="-260">
                <a:solidFill>
                  <a:srgbClr val="156669"/>
                </a:solidFill>
                <a:latin typeface="Grand Cru S"/>
                <a:ea typeface="Grand Cru S"/>
                <a:cs typeface="Grand Cru S"/>
                <a:sym typeface="Grand Cru S"/>
                <a:hlinkClick r:id="rId2" tooltip="https://github.com/aastha0424/AasthaSingh-GlucoSense-Infy-Nov24"/>
              </a:rPr>
              <a:t>🔗 Project Repository</a:t>
            </a:r>
          </a:p>
        </p:txBody>
      </p:sp>
      <p:sp>
        <p:nvSpPr>
          <p:cNvPr id="13" name="Freeform 13" descr="Upscale Image"/>
          <p:cNvSpPr/>
          <p:nvPr/>
        </p:nvSpPr>
        <p:spPr>
          <a:xfrm>
            <a:off x="7376997" y="1028700"/>
            <a:ext cx="10911003" cy="7387658"/>
          </a:xfrm>
          <a:custGeom>
            <a:avLst/>
            <a:gdLst/>
            <a:ahLst/>
            <a:cxnLst/>
            <a:rect l="l" t="t" r="r" b="b"/>
            <a:pathLst>
              <a:path w="10911003" h="7387658">
                <a:moveTo>
                  <a:pt x="0" y="0"/>
                </a:moveTo>
                <a:lnTo>
                  <a:pt x="10911003" y="0"/>
                </a:lnTo>
                <a:lnTo>
                  <a:pt x="10911003" y="7387658"/>
                </a:lnTo>
                <a:lnTo>
                  <a:pt x="0" y="7387658"/>
                </a:lnTo>
                <a:lnTo>
                  <a:pt x="0" y="0"/>
                </a:lnTo>
                <a:close/>
              </a:path>
            </a:pathLst>
          </a:custGeom>
          <a:blipFill>
            <a:blip r:embed="rId3"/>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grpSp>
        <p:nvGrpSpPr>
          <p:cNvPr id="2" name="Group 2"/>
          <p:cNvGrpSpPr/>
          <p:nvPr/>
        </p:nvGrpSpPr>
        <p:grpSpPr>
          <a:xfrm>
            <a:off x="441723" y="379852"/>
            <a:ext cx="17404553" cy="9527296"/>
            <a:chOff x="0" y="0"/>
            <a:chExt cx="23206071" cy="12703061"/>
          </a:xfrm>
        </p:grpSpPr>
        <p:grpSp>
          <p:nvGrpSpPr>
            <p:cNvPr id="3" name="Group 3"/>
            <p:cNvGrpSpPr/>
            <p:nvPr/>
          </p:nvGrpSpPr>
          <p:grpSpPr>
            <a:xfrm>
              <a:off x="0" y="0"/>
              <a:ext cx="23206071" cy="12703061"/>
              <a:chOff x="0" y="0"/>
              <a:chExt cx="4596479" cy="2516124"/>
            </a:xfrm>
          </p:grpSpPr>
          <p:sp>
            <p:nvSpPr>
              <p:cNvPr id="4" name="Freeform 4"/>
              <p:cNvSpPr/>
              <p:nvPr/>
            </p:nvSpPr>
            <p:spPr>
              <a:xfrm>
                <a:off x="0" y="0"/>
                <a:ext cx="4596479" cy="2516124"/>
              </a:xfrm>
              <a:custGeom>
                <a:avLst/>
                <a:gdLst/>
                <a:ahLst/>
                <a:cxnLst/>
                <a:rect l="l" t="t" r="r" b="b"/>
                <a:pathLst>
                  <a:path w="4596479" h="2516124">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520279"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0293" y="186017"/>
              <a:ext cx="22836362" cy="12317628"/>
              <a:chOff x="0" y="0"/>
              <a:chExt cx="4596479" cy="2479279"/>
            </a:xfrm>
          </p:grpSpPr>
          <p:sp>
            <p:nvSpPr>
              <p:cNvPr id="7" name="Freeform 7"/>
              <p:cNvSpPr/>
              <p:nvPr/>
            </p:nvSpPr>
            <p:spPr>
              <a:xfrm>
                <a:off x="0" y="0"/>
                <a:ext cx="4596479" cy="2479279"/>
              </a:xfrm>
              <a:custGeom>
                <a:avLst/>
                <a:gdLst/>
                <a:ahLst/>
                <a:cxnLst/>
                <a:rect l="l" t="t" r="r" b="b"/>
                <a:pathLst>
                  <a:path w="4596479" h="24792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id="8" name="TextBox 8"/>
              <p:cNvSpPr txBox="1"/>
              <p:nvPr/>
            </p:nvSpPr>
            <p:spPr>
              <a:xfrm>
                <a:off x="38100" y="-9525"/>
                <a:ext cx="4520279"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9144000" y="2399068"/>
            <a:ext cx="8315008" cy="6660491"/>
          </a:xfrm>
          <a:custGeom>
            <a:avLst/>
            <a:gdLst/>
            <a:ahLst/>
            <a:cxnLst/>
            <a:rect l="l" t="t" r="r" b="b"/>
            <a:pathLst>
              <a:path w="8315008" h="6660491">
                <a:moveTo>
                  <a:pt x="0" y="0"/>
                </a:moveTo>
                <a:lnTo>
                  <a:pt x="8315008" y="0"/>
                </a:lnTo>
                <a:lnTo>
                  <a:pt x="8315008" y="6660492"/>
                </a:lnTo>
                <a:lnTo>
                  <a:pt x="0" y="6660492"/>
                </a:lnTo>
                <a:lnTo>
                  <a:pt x="0" y="0"/>
                </a:lnTo>
                <a:close/>
              </a:path>
            </a:pathLst>
          </a:custGeom>
          <a:blipFill>
            <a:blip r:embed="rId2"/>
            <a:stretch>
              <a:fillRect/>
            </a:stretch>
          </a:blipFill>
        </p:spPr>
      </p:sp>
      <p:sp>
        <p:nvSpPr>
          <p:cNvPr id="10" name="TextBox 10"/>
          <p:cNvSpPr txBox="1"/>
          <p:nvPr/>
        </p:nvSpPr>
        <p:spPr>
          <a:xfrm>
            <a:off x="2069707" y="951925"/>
            <a:ext cx="14148585" cy="908688"/>
          </a:xfrm>
          <a:prstGeom prst="rect">
            <a:avLst/>
          </a:prstGeom>
        </p:spPr>
        <p:txBody>
          <a:bodyPr lIns="0" tIns="0" rIns="0" bIns="0" rtlCol="0" anchor="t">
            <a:spAutoFit/>
          </a:bodyPr>
          <a:lstStyle/>
          <a:p>
            <a:pPr marL="0" lvl="0" indent="0" algn="ctr">
              <a:lnSpc>
                <a:spcPts val="6720"/>
              </a:lnSpc>
            </a:pPr>
            <a:r>
              <a:rPr lang="en-US" sz="7000" b="1" spc="-672">
                <a:solidFill>
                  <a:srgbClr val="156669"/>
                </a:solidFill>
                <a:latin typeface="Grand Cru S Bold"/>
                <a:ea typeface="Grand Cru S Bold"/>
                <a:cs typeface="Grand Cru S Bold"/>
                <a:sym typeface="Grand Cru S Bold"/>
              </a:rPr>
              <a:t>Results and Analysis</a:t>
            </a:r>
          </a:p>
        </p:txBody>
      </p:sp>
      <p:sp>
        <p:nvSpPr>
          <p:cNvPr id="11" name="TextBox 11"/>
          <p:cNvSpPr txBox="1"/>
          <p:nvPr/>
        </p:nvSpPr>
        <p:spPr>
          <a:xfrm>
            <a:off x="820265" y="2284077"/>
            <a:ext cx="8117683" cy="3823623"/>
          </a:xfrm>
          <a:prstGeom prst="rect">
            <a:avLst/>
          </a:prstGeom>
        </p:spPr>
        <p:txBody>
          <a:bodyPr lIns="0" tIns="0" rIns="0" bIns="0" rtlCol="0" anchor="t">
            <a:spAutoFit/>
          </a:bodyPr>
          <a:lstStyle/>
          <a:p>
            <a:pPr algn="just">
              <a:lnSpc>
                <a:spcPts val="3366"/>
              </a:lnSpc>
            </a:pPr>
            <a:endParaRPr/>
          </a:p>
          <a:p>
            <a:pPr algn="just">
              <a:lnSpc>
                <a:spcPts val="3366"/>
              </a:lnSpc>
            </a:pPr>
            <a:r>
              <a:rPr lang="en-US" sz="2457" b="1">
                <a:solidFill>
                  <a:srgbClr val="156669"/>
                </a:solidFill>
                <a:latin typeface="Agrandir Bold"/>
                <a:ea typeface="Agrandir Bold"/>
                <a:cs typeface="Agrandir Bold"/>
                <a:sym typeface="Agrandir Bold"/>
              </a:rPr>
              <a:t>Random Forest </a:t>
            </a:r>
            <a:r>
              <a:rPr lang="en-US" sz="2457">
                <a:solidFill>
                  <a:srgbClr val="156669"/>
                </a:solidFill>
                <a:latin typeface="Agrandir"/>
                <a:ea typeface="Agrandir"/>
                <a:cs typeface="Agrandir"/>
                <a:sym typeface="Agrandir"/>
              </a:rPr>
              <a:t>is the best model due to its high performance across key metrics. It achieves excellent accuracy, a perfect ROC-AUC, and perfect precision, recall, and specificity. The model effectively distinguishes between classes and handles both positive and negative cases well, making it the most reliable choice for this task.</a:t>
            </a:r>
          </a:p>
          <a:p>
            <a:pPr marL="0" lvl="0" indent="0" algn="just">
              <a:lnSpc>
                <a:spcPts val="3366"/>
              </a:lnSpc>
              <a:spcBef>
                <a:spcPct val="0"/>
              </a:spcBef>
            </a:pPr>
            <a:endParaRPr lang="en-US" sz="2457">
              <a:solidFill>
                <a:srgbClr val="156669"/>
              </a:solidFill>
              <a:latin typeface="Agrandir"/>
              <a:ea typeface="Agrandir"/>
              <a:cs typeface="Agrandir"/>
              <a:sym typeface="Agrandir"/>
            </a:endParaRPr>
          </a:p>
        </p:txBody>
      </p:sp>
      <p:sp>
        <p:nvSpPr>
          <p:cNvPr id="12" name="TextBox 12"/>
          <p:cNvSpPr txBox="1"/>
          <p:nvPr/>
        </p:nvSpPr>
        <p:spPr>
          <a:xfrm>
            <a:off x="509993" y="6002925"/>
            <a:ext cx="9913132" cy="3255375"/>
          </a:xfrm>
          <a:prstGeom prst="rect">
            <a:avLst/>
          </a:prstGeom>
        </p:spPr>
        <p:txBody>
          <a:bodyPr lIns="0" tIns="0" rIns="0" bIns="0" rtlCol="0" anchor="t">
            <a:spAutoFit/>
          </a:bodyPr>
          <a:lstStyle/>
          <a:p>
            <a:pPr marL="498004" lvl="1" indent="-249002" algn="just">
              <a:lnSpc>
                <a:spcPts val="3160"/>
              </a:lnSpc>
              <a:buFont typeface="Arial"/>
              <a:buChar char="•"/>
            </a:pPr>
            <a:r>
              <a:rPr lang="en-US" sz="2306">
                <a:solidFill>
                  <a:srgbClr val="156669"/>
                </a:solidFill>
                <a:latin typeface="Agrandir"/>
                <a:ea typeface="Agrandir"/>
                <a:cs typeface="Agrandir"/>
                <a:sym typeface="Agrandir"/>
              </a:rPr>
              <a:t>Accuracy (0.99): Best performance.</a:t>
            </a:r>
          </a:p>
          <a:p>
            <a:pPr marL="498004" lvl="1" indent="-249002" algn="just">
              <a:lnSpc>
                <a:spcPts val="3160"/>
              </a:lnSpc>
              <a:buFont typeface="Arial"/>
              <a:buChar char="•"/>
            </a:pPr>
            <a:r>
              <a:rPr lang="en-US" sz="2306">
                <a:solidFill>
                  <a:srgbClr val="156669"/>
                </a:solidFill>
                <a:latin typeface="Agrandir"/>
                <a:ea typeface="Agrandir"/>
                <a:cs typeface="Agrandir"/>
                <a:sym typeface="Agrandir"/>
              </a:rPr>
              <a:t>ROC-AUC (1.00): Perfect class separation.</a:t>
            </a:r>
          </a:p>
          <a:p>
            <a:pPr marL="498004" lvl="1" indent="-249002" algn="just">
              <a:lnSpc>
                <a:spcPts val="3160"/>
              </a:lnSpc>
              <a:buFont typeface="Arial"/>
              <a:buChar char="•"/>
            </a:pPr>
            <a:r>
              <a:rPr lang="en-US" sz="2306">
                <a:solidFill>
                  <a:srgbClr val="156669"/>
                </a:solidFill>
                <a:latin typeface="Agrandir"/>
                <a:ea typeface="Agrandir"/>
                <a:cs typeface="Agrandir"/>
                <a:sym typeface="Agrandir"/>
              </a:rPr>
              <a:t>Log Loss (0.08): Confident predictions.</a:t>
            </a:r>
          </a:p>
          <a:p>
            <a:pPr marL="498004" lvl="1" indent="-249002" algn="just">
              <a:lnSpc>
                <a:spcPts val="3160"/>
              </a:lnSpc>
              <a:buFont typeface="Arial"/>
              <a:buChar char="•"/>
            </a:pPr>
            <a:r>
              <a:rPr lang="en-US" sz="2306">
                <a:solidFill>
                  <a:srgbClr val="156669"/>
                </a:solidFill>
                <a:latin typeface="Agrandir"/>
                <a:ea typeface="Agrandir"/>
                <a:cs typeface="Agrandir"/>
                <a:sym typeface="Agrandir"/>
              </a:rPr>
              <a:t>MCC (0.98): Strong correlation.</a:t>
            </a:r>
          </a:p>
          <a:p>
            <a:pPr marL="498004" lvl="1" indent="-249002" algn="just">
              <a:lnSpc>
                <a:spcPts val="3160"/>
              </a:lnSpc>
              <a:buFont typeface="Arial"/>
              <a:buChar char="•"/>
            </a:pPr>
            <a:r>
              <a:rPr lang="en-US" sz="2306">
                <a:solidFill>
                  <a:srgbClr val="156669"/>
                </a:solidFill>
                <a:latin typeface="Agrandir"/>
                <a:ea typeface="Agrandir"/>
                <a:cs typeface="Agrandir"/>
                <a:sym typeface="Agrandir"/>
              </a:rPr>
              <a:t>Specificity (1.00): Accurately identifies negatives.</a:t>
            </a:r>
          </a:p>
          <a:p>
            <a:pPr marL="498004" lvl="1" indent="-249002" algn="just">
              <a:lnSpc>
                <a:spcPts val="3160"/>
              </a:lnSpc>
              <a:buFont typeface="Arial"/>
              <a:buChar char="•"/>
            </a:pPr>
            <a:r>
              <a:rPr lang="en-US" sz="2306">
                <a:solidFill>
                  <a:srgbClr val="156669"/>
                </a:solidFill>
                <a:latin typeface="Agrandir"/>
                <a:ea typeface="Agrandir"/>
                <a:cs typeface="Agrandir"/>
                <a:sym typeface="Agrandir"/>
              </a:rPr>
              <a:t>Precision and Recall (1.00): No false positives or negatives.</a:t>
            </a:r>
          </a:p>
          <a:p>
            <a:pPr marL="498004" lvl="1" indent="-249002" algn="just">
              <a:lnSpc>
                <a:spcPts val="3160"/>
              </a:lnSpc>
              <a:buFont typeface="Arial"/>
              <a:buChar char="•"/>
            </a:pPr>
            <a:r>
              <a:rPr lang="en-US" sz="2306">
                <a:solidFill>
                  <a:srgbClr val="156669"/>
                </a:solidFill>
                <a:latin typeface="Agrandir"/>
                <a:ea typeface="Agrandir"/>
                <a:cs typeface="Agrandir"/>
                <a:sym typeface="Agrandir"/>
              </a:rPr>
              <a:t>F1-Score (0.99): Balanced precision and recall.</a:t>
            </a:r>
          </a:p>
          <a:p>
            <a:pPr marL="0" lvl="0" indent="0" algn="just">
              <a:lnSpc>
                <a:spcPts val="3160"/>
              </a:lnSpc>
              <a:spcBef>
                <a:spcPct val="0"/>
              </a:spcBef>
            </a:pPr>
            <a:endParaRPr lang="en-US" sz="2306">
              <a:solidFill>
                <a:srgbClr val="156669"/>
              </a:solidFill>
              <a:latin typeface="Agrandir"/>
              <a:ea typeface="Agrandir"/>
              <a:cs typeface="Agrandir"/>
              <a:sym typeface="Agrandi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grpSp>
        <p:nvGrpSpPr>
          <p:cNvPr id="2" name="Group 2"/>
          <p:cNvGrpSpPr/>
          <p:nvPr/>
        </p:nvGrpSpPr>
        <p:grpSpPr>
          <a:xfrm>
            <a:off x="441723" y="379852"/>
            <a:ext cx="17404553" cy="9527296"/>
            <a:chOff x="0" y="0"/>
            <a:chExt cx="23206071" cy="12703061"/>
          </a:xfrm>
        </p:grpSpPr>
        <p:grpSp>
          <p:nvGrpSpPr>
            <p:cNvPr id="3" name="Group 3"/>
            <p:cNvGrpSpPr/>
            <p:nvPr/>
          </p:nvGrpSpPr>
          <p:grpSpPr>
            <a:xfrm>
              <a:off x="0" y="0"/>
              <a:ext cx="23206071" cy="12703061"/>
              <a:chOff x="0" y="0"/>
              <a:chExt cx="4596479" cy="2516124"/>
            </a:xfrm>
          </p:grpSpPr>
          <p:sp>
            <p:nvSpPr>
              <p:cNvPr id="4" name="Freeform 4"/>
              <p:cNvSpPr/>
              <p:nvPr/>
            </p:nvSpPr>
            <p:spPr>
              <a:xfrm>
                <a:off x="0" y="0"/>
                <a:ext cx="4596479" cy="2516124"/>
              </a:xfrm>
              <a:custGeom>
                <a:avLst/>
                <a:gdLst/>
                <a:ahLst/>
                <a:cxnLst/>
                <a:rect l="l" t="t" r="r" b="b"/>
                <a:pathLst>
                  <a:path w="4596479" h="2516124">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520279"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0293" y="192716"/>
              <a:ext cx="22836362" cy="12317628"/>
              <a:chOff x="0" y="0"/>
              <a:chExt cx="4596479" cy="2479279"/>
            </a:xfrm>
          </p:grpSpPr>
          <p:sp>
            <p:nvSpPr>
              <p:cNvPr id="7" name="Freeform 7"/>
              <p:cNvSpPr/>
              <p:nvPr/>
            </p:nvSpPr>
            <p:spPr>
              <a:xfrm>
                <a:off x="0" y="0"/>
                <a:ext cx="4596479" cy="2479279"/>
              </a:xfrm>
              <a:custGeom>
                <a:avLst/>
                <a:gdLst/>
                <a:ahLst/>
                <a:cxnLst/>
                <a:rect l="l" t="t" r="r" b="b"/>
                <a:pathLst>
                  <a:path w="4596479" h="24792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id="8" name="TextBox 8"/>
              <p:cNvSpPr txBox="1"/>
              <p:nvPr/>
            </p:nvSpPr>
            <p:spPr>
              <a:xfrm>
                <a:off x="38100" y="-9525"/>
                <a:ext cx="4520279" cy="2450704"/>
              </a:xfrm>
              <a:prstGeom prst="rect">
                <a:avLst/>
              </a:prstGeom>
            </p:spPr>
            <p:txBody>
              <a:bodyPr lIns="50800" tIns="50800" rIns="50800" bIns="50800" rtlCol="0" anchor="ctr"/>
              <a:lstStyle/>
              <a:p>
                <a:pPr algn="ctr">
                  <a:lnSpc>
                    <a:spcPts val="2659"/>
                  </a:lnSpc>
                </a:pPr>
                <a:endParaRPr/>
              </a:p>
            </p:txBody>
          </p:sp>
        </p:grpSp>
      </p:grpSp>
      <p:sp>
        <p:nvSpPr>
          <p:cNvPr id="9" name="TextBox 9"/>
          <p:cNvSpPr txBox="1"/>
          <p:nvPr/>
        </p:nvSpPr>
        <p:spPr>
          <a:xfrm>
            <a:off x="1028700" y="1639620"/>
            <a:ext cx="5981508" cy="2257152"/>
          </a:xfrm>
          <a:prstGeom prst="rect">
            <a:avLst/>
          </a:prstGeom>
        </p:spPr>
        <p:txBody>
          <a:bodyPr lIns="0" tIns="0" rIns="0" bIns="0" rtlCol="0" anchor="t">
            <a:spAutoFit/>
          </a:bodyPr>
          <a:lstStyle/>
          <a:p>
            <a:pPr marL="0" lvl="0" indent="0" algn="l">
              <a:lnSpc>
                <a:spcPts val="8691"/>
              </a:lnSpc>
            </a:pPr>
            <a:r>
              <a:rPr lang="en-US" sz="9053" spc="-869">
                <a:solidFill>
                  <a:srgbClr val="156669"/>
                </a:solidFill>
                <a:latin typeface="Grand Cru S"/>
                <a:ea typeface="Grand Cru S"/>
                <a:cs typeface="Grand Cru S"/>
                <a:sym typeface="Grand Cru S"/>
              </a:rPr>
              <a:t>Thank you very much!</a:t>
            </a:r>
          </a:p>
        </p:txBody>
      </p:sp>
      <p:grpSp>
        <p:nvGrpSpPr>
          <p:cNvPr id="10" name="Group 10"/>
          <p:cNvGrpSpPr/>
          <p:nvPr/>
        </p:nvGrpSpPr>
        <p:grpSpPr>
          <a:xfrm>
            <a:off x="1028700" y="4648676"/>
            <a:ext cx="6956263" cy="989648"/>
            <a:chOff x="0" y="0"/>
            <a:chExt cx="9275017" cy="1319531"/>
          </a:xfrm>
        </p:grpSpPr>
        <p:sp>
          <p:nvSpPr>
            <p:cNvPr id="11" name="Freeform 11"/>
            <p:cNvSpPr/>
            <p:nvPr/>
          </p:nvSpPr>
          <p:spPr>
            <a:xfrm>
              <a:off x="0" y="50144"/>
              <a:ext cx="506774" cy="506774"/>
            </a:xfrm>
            <a:custGeom>
              <a:avLst/>
              <a:gdLst/>
              <a:ahLst/>
              <a:cxnLst/>
              <a:rect l="l" t="t" r="r" b="b"/>
              <a:pathLst>
                <a:path w="506774" h="506774">
                  <a:moveTo>
                    <a:pt x="0" y="0"/>
                  </a:moveTo>
                  <a:lnTo>
                    <a:pt x="506774" y="0"/>
                  </a:lnTo>
                  <a:lnTo>
                    <a:pt x="506774" y="506774"/>
                  </a:lnTo>
                  <a:lnTo>
                    <a:pt x="0" y="50677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2" name="TextBox 12"/>
            <p:cNvSpPr txBox="1"/>
            <p:nvPr/>
          </p:nvSpPr>
          <p:spPr>
            <a:xfrm>
              <a:off x="651005" y="85725"/>
              <a:ext cx="3321343" cy="521336"/>
            </a:xfrm>
            <a:prstGeom prst="rect">
              <a:avLst/>
            </a:prstGeom>
          </p:spPr>
          <p:txBody>
            <a:bodyPr lIns="0" tIns="0" rIns="0" bIns="0" rtlCol="0" anchor="t">
              <a:spAutoFit/>
            </a:bodyPr>
            <a:lstStyle/>
            <a:p>
              <a:pPr marL="0" lvl="0" indent="0" algn="l">
                <a:lnSpc>
                  <a:spcPts val="2790"/>
                </a:lnSpc>
                <a:spcBef>
                  <a:spcPct val="0"/>
                </a:spcBef>
              </a:pPr>
              <a:r>
                <a:rPr lang="en-US" sz="3000" spc="-246">
                  <a:solidFill>
                    <a:srgbClr val="156669"/>
                  </a:solidFill>
                  <a:latin typeface="Grand Cru S"/>
                  <a:ea typeface="Grand Cru S"/>
                  <a:cs typeface="Grand Cru S"/>
                  <a:sym typeface="Grand Cru S"/>
                </a:rPr>
                <a:t>Aastha Singh</a:t>
              </a:r>
            </a:p>
          </p:txBody>
        </p:sp>
        <p:sp>
          <p:nvSpPr>
            <p:cNvPr id="13" name="TextBox 13"/>
            <p:cNvSpPr txBox="1"/>
            <p:nvPr/>
          </p:nvSpPr>
          <p:spPr>
            <a:xfrm>
              <a:off x="0" y="798194"/>
              <a:ext cx="9275017" cy="521336"/>
            </a:xfrm>
            <a:prstGeom prst="rect">
              <a:avLst/>
            </a:prstGeom>
          </p:spPr>
          <p:txBody>
            <a:bodyPr lIns="0" tIns="0" rIns="0" bIns="0" rtlCol="0" anchor="t">
              <a:spAutoFit/>
            </a:bodyPr>
            <a:lstStyle/>
            <a:p>
              <a:pPr marL="0" lvl="0" indent="0" algn="l">
                <a:lnSpc>
                  <a:spcPts val="2790"/>
                </a:lnSpc>
              </a:pPr>
              <a:r>
                <a:rPr lang="en-US" sz="3000">
                  <a:solidFill>
                    <a:srgbClr val="156669"/>
                  </a:solidFill>
                  <a:latin typeface="Grand Cru S"/>
                  <a:ea typeface="Grand Cru S"/>
                  <a:cs typeface="Grand Cru S"/>
                  <a:sym typeface="Grand Cru S"/>
                </a:rPr>
                <a:t>2004aasthasingh@gmail.com</a:t>
              </a:r>
            </a:p>
          </p:txBody>
        </p:sp>
      </p:grpSp>
      <p:sp>
        <p:nvSpPr>
          <p:cNvPr id="14" name="TextBox 14"/>
          <p:cNvSpPr txBox="1"/>
          <p:nvPr/>
        </p:nvSpPr>
        <p:spPr>
          <a:xfrm>
            <a:off x="1028700" y="6333649"/>
            <a:ext cx="7982714" cy="1581150"/>
          </a:xfrm>
          <a:prstGeom prst="rect">
            <a:avLst/>
          </a:prstGeom>
        </p:spPr>
        <p:txBody>
          <a:bodyPr lIns="0" tIns="0" rIns="0" bIns="0" rtlCol="0" anchor="t">
            <a:spAutoFit/>
          </a:bodyPr>
          <a:lstStyle/>
          <a:p>
            <a:pPr algn="l">
              <a:lnSpc>
                <a:spcPts val="4200"/>
              </a:lnSpc>
              <a:spcBef>
                <a:spcPct val="0"/>
              </a:spcBef>
            </a:pPr>
            <a:r>
              <a:rPr lang="en-US" sz="3000" spc="-324">
                <a:solidFill>
                  <a:srgbClr val="156669"/>
                </a:solidFill>
                <a:latin typeface="Grand Cru S"/>
                <a:ea typeface="Grand Cru S"/>
                <a:cs typeface="Grand Cru S"/>
                <a:sym typeface="Grand Cru S"/>
              </a:rPr>
              <a:t>Mr. Ravi</a:t>
            </a:r>
          </a:p>
          <a:p>
            <a:pPr algn="l">
              <a:lnSpc>
                <a:spcPts val="4200"/>
              </a:lnSpc>
              <a:spcBef>
                <a:spcPct val="0"/>
              </a:spcBef>
            </a:pPr>
            <a:r>
              <a:rPr lang="en-US" sz="3000" spc="-324">
                <a:solidFill>
                  <a:srgbClr val="156669"/>
                </a:solidFill>
                <a:latin typeface="Grand Cru S"/>
                <a:ea typeface="Grand Cru S"/>
                <a:cs typeface="Grand Cru S"/>
                <a:sym typeface="Grand Cru S"/>
              </a:rPr>
              <a:t>Mentor – Infosys Internship Program</a:t>
            </a:r>
          </a:p>
          <a:p>
            <a:pPr algn="l">
              <a:lnSpc>
                <a:spcPts val="4200"/>
              </a:lnSpc>
              <a:spcBef>
                <a:spcPct val="0"/>
              </a:spcBef>
            </a:pPr>
            <a:r>
              <a:rPr lang="en-US" sz="3000" spc="-324">
                <a:solidFill>
                  <a:srgbClr val="156669"/>
                </a:solidFill>
                <a:latin typeface="Grand Cru S"/>
                <a:ea typeface="Grand Cru S"/>
                <a:cs typeface="Grand Cru S"/>
                <a:sym typeface="Grand Cru S"/>
              </a:rPr>
              <a:t>springboardmentor431n@gmail.com</a:t>
            </a:r>
          </a:p>
        </p:txBody>
      </p:sp>
      <p:sp>
        <p:nvSpPr>
          <p:cNvPr id="15" name="Freeform 15"/>
          <p:cNvSpPr/>
          <p:nvPr/>
        </p:nvSpPr>
        <p:spPr>
          <a:xfrm>
            <a:off x="9144000" y="1556917"/>
            <a:ext cx="6979711" cy="6357882"/>
          </a:xfrm>
          <a:custGeom>
            <a:avLst/>
            <a:gdLst/>
            <a:ahLst/>
            <a:cxnLst/>
            <a:rect l="l" t="t" r="r" b="b"/>
            <a:pathLst>
              <a:path w="6979711" h="6357882">
                <a:moveTo>
                  <a:pt x="0" y="0"/>
                </a:moveTo>
                <a:lnTo>
                  <a:pt x="6979711" y="0"/>
                </a:lnTo>
                <a:lnTo>
                  <a:pt x="6979711" y="6357882"/>
                </a:lnTo>
                <a:lnTo>
                  <a:pt x="0" y="635788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grpSp>
        <p:nvGrpSpPr>
          <p:cNvPr id="2" name="Group 2"/>
          <p:cNvGrpSpPr/>
          <p:nvPr/>
        </p:nvGrpSpPr>
        <p:grpSpPr>
          <a:xfrm>
            <a:off x="424813" y="449641"/>
            <a:ext cx="17535677" cy="9459483"/>
            <a:chOff x="0" y="0"/>
            <a:chExt cx="4618450" cy="2491386"/>
          </a:xfrm>
        </p:grpSpPr>
        <p:sp>
          <p:nvSpPr>
            <p:cNvPr id="3" name="Freeform 3"/>
            <p:cNvSpPr/>
            <p:nvPr/>
          </p:nvSpPr>
          <p:spPr>
            <a:xfrm>
              <a:off x="0" y="0"/>
              <a:ext cx="4618450" cy="2491386"/>
            </a:xfrm>
            <a:custGeom>
              <a:avLst/>
              <a:gdLst/>
              <a:ahLst/>
              <a:cxnLst/>
              <a:rect l="l" t="t" r="r" b="b"/>
              <a:pathLst>
                <a:path w="4618450" h="2491386">
                  <a:moveTo>
                    <a:pt x="0" y="0"/>
                  </a:moveTo>
                  <a:lnTo>
                    <a:pt x="4618450" y="0"/>
                  </a:lnTo>
                  <a:lnTo>
                    <a:pt x="4618450" y="2491386"/>
                  </a:lnTo>
                  <a:lnTo>
                    <a:pt x="0" y="2491386"/>
                  </a:lnTo>
                  <a:close/>
                </a:path>
              </a:pathLst>
            </a:custGeom>
            <a:solidFill>
              <a:srgbClr val="B8D2E4"/>
            </a:solidFill>
          </p:spPr>
        </p:sp>
        <p:sp>
          <p:nvSpPr>
            <p:cNvPr id="4" name="TextBox 4"/>
            <p:cNvSpPr txBox="1"/>
            <p:nvPr/>
          </p:nvSpPr>
          <p:spPr>
            <a:xfrm>
              <a:off x="0" y="-38100"/>
              <a:ext cx="4618450" cy="2529486"/>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441723" y="379852"/>
            <a:ext cx="17404553" cy="9527296"/>
            <a:chOff x="0" y="0"/>
            <a:chExt cx="23206071" cy="12703061"/>
          </a:xfrm>
        </p:grpSpPr>
        <p:grpSp>
          <p:nvGrpSpPr>
            <p:cNvPr id="6" name="Group 6"/>
            <p:cNvGrpSpPr/>
            <p:nvPr/>
          </p:nvGrpSpPr>
          <p:grpSpPr>
            <a:xfrm>
              <a:off x="0" y="0"/>
              <a:ext cx="23206071" cy="12703061"/>
              <a:chOff x="0" y="0"/>
              <a:chExt cx="4596479" cy="2516124"/>
            </a:xfrm>
          </p:grpSpPr>
          <p:sp>
            <p:nvSpPr>
              <p:cNvPr id="7" name="Freeform 7"/>
              <p:cNvSpPr/>
              <p:nvPr/>
            </p:nvSpPr>
            <p:spPr>
              <a:xfrm>
                <a:off x="0" y="0"/>
                <a:ext cx="4596479" cy="2516124"/>
              </a:xfrm>
              <a:custGeom>
                <a:avLst/>
                <a:gdLst/>
                <a:ahLst/>
                <a:cxnLst/>
                <a:rect l="l" t="t" r="r" b="b"/>
                <a:pathLst>
                  <a:path w="4596479" h="2516124">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id="8" name="TextBox 8"/>
              <p:cNvSpPr txBox="1"/>
              <p:nvPr/>
            </p:nvSpPr>
            <p:spPr>
              <a:xfrm>
                <a:off x="38100" y="-9525"/>
                <a:ext cx="4520279" cy="2487549"/>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70293" y="186017"/>
              <a:ext cx="22836362" cy="12317628"/>
              <a:chOff x="0" y="0"/>
              <a:chExt cx="4596479" cy="2479279"/>
            </a:xfrm>
          </p:grpSpPr>
          <p:sp>
            <p:nvSpPr>
              <p:cNvPr id="10" name="Freeform 10"/>
              <p:cNvSpPr/>
              <p:nvPr/>
            </p:nvSpPr>
            <p:spPr>
              <a:xfrm>
                <a:off x="0" y="0"/>
                <a:ext cx="4596479" cy="2479279"/>
              </a:xfrm>
              <a:custGeom>
                <a:avLst/>
                <a:gdLst/>
                <a:ahLst/>
                <a:cxnLst/>
                <a:rect l="l" t="t" r="r" b="b"/>
                <a:pathLst>
                  <a:path w="4596479" h="24792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id="11" name="TextBox 11"/>
              <p:cNvSpPr txBox="1"/>
              <p:nvPr/>
            </p:nvSpPr>
            <p:spPr>
              <a:xfrm>
                <a:off x="38100" y="-9525"/>
                <a:ext cx="4520279" cy="2450704"/>
              </a:xfrm>
              <a:prstGeom prst="rect">
                <a:avLst/>
              </a:prstGeom>
            </p:spPr>
            <p:txBody>
              <a:bodyPr lIns="50800" tIns="50800" rIns="50800" bIns="50800" rtlCol="0" anchor="ctr"/>
              <a:lstStyle/>
              <a:p>
                <a:pPr algn="ctr">
                  <a:lnSpc>
                    <a:spcPts val="2659"/>
                  </a:lnSpc>
                </a:pPr>
                <a:endParaRPr/>
              </a:p>
            </p:txBody>
          </p:sp>
        </p:grpSp>
      </p:grpSp>
      <p:sp>
        <p:nvSpPr>
          <p:cNvPr id="12" name="Freeform 12"/>
          <p:cNvSpPr/>
          <p:nvPr/>
        </p:nvSpPr>
        <p:spPr>
          <a:xfrm>
            <a:off x="9864715" y="2538914"/>
            <a:ext cx="6824451" cy="6719386"/>
          </a:xfrm>
          <a:custGeom>
            <a:avLst/>
            <a:gdLst/>
            <a:ahLst/>
            <a:cxnLst/>
            <a:rect l="l" t="t" r="r" b="b"/>
            <a:pathLst>
              <a:path w="6824451" h="6719386">
                <a:moveTo>
                  <a:pt x="0" y="0"/>
                </a:moveTo>
                <a:lnTo>
                  <a:pt x="6824451" y="0"/>
                </a:lnTo>
                <a:lnTo>
                  <a:pt x="6824451" y="6719386"/>
                </a:lnTo>
                <a:lnTo>
                  <a:pt x="0" y="6719386"/>
                </a:lnTo>
                <a:lnTo>
                  <a:pt x="0" y="0"/>
                </a:lnTo>
                <a:close/>
              </a:path>
            </a:pathLst>
          </a:custGeom>
          <a:blipFill>
            <a:blip r:embed="rId2"/>
            <a:stretch>
              <a:fillRect r="-47506"/>
            </a:stretch>
          </a:blipFill>
        </p:spPr>
      </p:sp>
      <p:sp>
        <p:nvSpPr>
          <p:cNvPr id="13" name="TextBox 13"/>
          <p:cNvSpPr txBox="1"/>
          <p:nvPr/>
        </p:nvSpPr>
        <p:spPr>
          <a:xfrm>
            <a:off x="1028700" y="1181100"/>
            <a:ext cx="7794590" cy="908688"/>
          </a:xfrm>
          <a:prstGeom prst="rect">
            <a:avLst/>
          </a:prstGeom>
        </p:spPr>
        <p:txBody>
          <a:bodyPr lIns="0" tIns="0" rIns="0" bIns="0" rtlCol="0" anchor="t">
            <a:spAutoFit/>
          </a:bodyPr>
          <a:lstStyle/>
          <a:p>
            <a:pPr marL="0" lvl="0" indent="0" algn="l">
              <a:lnSpc>
                <a:spcPts val="6720"/>
              </a:lnSpc>
            </a:pPr>
            <a:r>
              <a:rPr lang="en-US" sz="7000" b="1" spc="-672">
                <a:solidFill>
                  <a:srgbClr val="156669"/>
                </a:solidFill>
                <a:latin typeface="Grand Cru S Bold"/>
                <a:ea typeface="Grand Cru S Bold"/>
                <a:cs typeface="Grand Cru S Bold"/>
                <a:sym typeface="Grand Cru S Bold"/>
              </a:rPr>
              <a:t>Introduction</a:t>
            </a:r>
          </a:p>
        </p:txBody>
      </p:sp>
      <p:sp>
        <p:nvSpPr>
          <p:cNvPr id="14" name="TextBox 14"/>
          <p:cNvSpPr txBox="1"/>
          <p:nvPr/>
        </p:nvSpPr>
        <p:spPr>
          <a:xfrm>
            <a:off x="1028700" y="2386514"/>
            <a:ext cx="7794590" cy="7195058"/>
          </a:xfrm>
          <a:prstGeom prst="rect">
            <a:avLst/>
          </a:prstGeom>
        </p:spPr>
        <p:txBody>
          <a:bodyPr lIns="0" tIns="0" rIns="0" bIns="0" rtlCol="0" anchor="t">
            <a:spAutoFit/>
          </a:bodyPr>
          <a:lstStyle/>
          <a:p>
            <a:pPr algn="just">
              <a:lnSpc>
                <a:spcPts val="3586"/>
              </a:lnSpc>
            </a:pPr>
            <a:r>
              <a:rPr lang="en-US" sz="2200" b="1">
                <a:solidFill>
                  <a:srgbClr val="156669"/>
                </a:solidFill>
                <a:latin typeface="Agrandir Medium"/>
                <a:ea typeface="Agrandir Medium"/>
                <a:cs typeface="Agrandir Medium"/>
                <a:sym typeface="Agrandir Medium"/>
              </a:rPr>
              <a:t>Problem Statement</a:t>
            </a:r>
          </a:p>
          <a:p>
            <a:pPr marL="474981" lvl="1" indent="-237491" algn="just">
              <a:lnSpc>
                <a:spcPts val="3586"/>
              </a:lnSpc>
              <a:buFont typeface="Arial"/>
              <a:buChar char="•"/>
            </a:pPr>
            <a:r>
              <a:rPr lang="en-US" sz="2200" b="1">
                <a:solidFill>
                  <a:srgbClr val="156669"/>
                </a:solidFill>
                <a:latin typeface="Agrandir Medium"/>
                <a:ea typeface="Agrandir Medium"/>
                <a:cs typeface="Agrandir Medium"/>
                <a:sym typeface="Agrandir Medium"/>
              </a:rPr>
              <a:t>Diabetes is a growing global health issue, with cases rising significantly over the past 15 years due to lifestyle factors.</a:t>
            </a:r>
          </a:p>
          <a:p>
            <a:pPr marL="474981" lvl="1" indent="-237491" algn="just">
              <a:lnSpc>
                <a:spcPts val="3586"/>
              </a:lnSpc>
              <a:buFont typeface="Arial"/>
              <a:buChar char="•"/>
            </a:pPr>
            <a:r>
              <a:rPr lang="en-US" sz="2200" b="1">
                <a:solidFill>
                  <a:srgbClr val="156669"/>
                </a:solidFill>
                <a:latin typeface="Agrandir Medium"/>
                <a:ea typeface="Agrandir Medium"/>
                <a:cs typeface="Agrandir Medium"/>
                <a:sym typeface="Agrandir Medium"/>
              </a:rPr>
              <a:t>Early detection can prevent complications and improve health outcomes.</a:t>
            </a:r>
          </a:p>
          <a:p>
            <a:pPr algn="just">
              <a:lnSpc>
                <a:spcPts val="3586"/>
              </a:lnSpc>
            </a:pPr>
            <a:r>
              <a:rPr lang="en-US" sz="2200" b="1">
                <a:solidFill>
                  <a:srgbClr val="156669"/>
                </a:solidFill>
                <a:latin typeface="Agrandir Medium"/>
                <a:ea typeface="Agrandir Medium"/>
                <a:cs typeface="Agrandir Medium"/>
                <a:sym typeface="Agrandir Medium"/>
              </a:rPr>
              <a:t>Objective</a:t>
            </a:r>
          </a:p>
          <a:p>
            <a:pPr marL="474981" lvl="1" indent="-237491" algn="just">
              <a:lnSpc>
                <a:spcPts val="3586"/>
              </a:lnSpc>
              <a:buFont typeface="Arial"/>
              <a:buChar char="•"/>
            </a:pPr>
            <a:r>
              <a:rPr lang="en-US" sz="2200" b="1">
                <a:solidFill>
                  <a:srgbClr val="156669"/>
                </a:solidFill>
                <a:latin typeface="Agrandir Medium"/>
                <a:ea typeface="Agrandir Medium"/>
                <a:cs typeface="Agrandir Medium"/>
                <a:sym typeface="Agrandir Medium"/>
              </a:rPr>
              <a:t>To develop an AI-powered model that predicts a person’s diabetes status (Healthy, Pre-Diabetic, or Diabetic) using healthcare and lifestyle data.</a:t>
            </a:r>
          </a:p>
          <a:p>
            <a:pPr algn="just">
              <a:lnSpc>
                <a:spcPts val="3586"/>
              </a:lnSpc>
            </a:pPr>
            <a:r>
              <a:rPr lang="en-US" sz="2200" b="1">
                <a:solidFill>
                  <a:srgbClr val="156669"/>
                </a:solidFill>
                <a:latin typeface="Agrandir Medium"/>
                <a:ea typeface="Agrandir Medium"/>
                <a:cs typeface="Agrandir Medium"/>
                <a:sym typeface="Agrandir Medium"/>
              </a:rPr>
              <a:t>Significance</a:t>
            </a:r>
          </a:p>
          <a:p>
            <a:pPr marL="474981" lvl="1" indent="-237491" algn="just">
              <a:lnSpc>
                <a:spcPts val="3586"/>
              </a:lnSpc>
              <a:buFont typeface="Arial"/>
              <a:buChar char="•"/>
            </a:pPr>
            <a:r>
              <a:rPr lang="en-US" sz="2200" b="1">
                <a:solidFill>
                  <a:srgbClr val="156669"/>
                </a:solidFill>
                <a:latin typeface="Agrandir Medium"/>
                <a:ea typeface="Agrandir Medium"/>
                <a:cs typeface="Agrandir Medium"/>
                <a:sym typeface="Agrandir Medium"/>
              </a:rPr>
              <a:t>Supports early intervention, reducing healthcare costs and improving patient well-being.</a:t>
            </a:r>
          </a:p>
          <a:p>
            <a:pPr marL="474981" lvl="1" indent="-237491" algn="just">
              <a:lnSpc>
                <a:spcPts val="3586"/>
              </a:lnSpc>
              <a:buFont typeface="Arial"/>
              <a:buChar char="•"/>
            </a:pPr>
            <a:r>
              <a:rPr lang="en-US" sz="2200" b="1">
                <a:solidFill>
                  <a:srgbClr val="156669"/>
                </a:solidFill>
                <a:latin typeface="Agrandir Medium"/>
                <a:ea typeface="Agrandir Medium"/>
                <a:cs typeface="Agrandir Medium"/>
                <a:sym typeface="Agrandir Medium"/>
              </a:rPr>
              <a:t>Empowers healthcare providers to make data-driven decisions for patient care.</a:t>
            </a:r>
          </a:p>
          <a:p>
            <a:pPr algn="just">
              <a:lnSpc>
                <a:spcPts val="3586"/>
              </a:lnSpc>
            </a:pPr>
            <a:endParaRPr lang="en-US" sz="2200" b="1">
              <a:solidFill>
                <a:srgbClr val="156669"/>
              </a:solidFill>
              <a:latin typeface="Agrandir Medium"/>
              <a:ea typeface="Agrandir Medium"/>
              <a:cs typeface="Agrandir Medium"/>
              <a:sym typeface="Agrandir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grpSp>
        <p:nvGrpSpPr>
          <p:cNvPr id="2" name="Group 2"/>
          <p:cNvGrpSpPr/>
          <p:nvPr/>
        </p:nvGrpSpPr>
        <p:grpSpPr>
          <a:xfrm>
            <a:off x="441723" y="379852"/>
            <a:ext cx="17404553" cy="9527296"/>
            <a:chOff x="0" y="0"/>
            <a:chExt cx="23206071" cy="12703061"/>
          </a:xfrm>
        </p:grpSpPr>
        <p:grpSp>
          <p:nvGrpSpPr>
            <p:cNvPr id="3" name="Group 3"/>
            <p:cNvGrpSpPr/>
            <p:nvPr/>
          </p:nvGrpSpPr>
          <p:grpSpPr>
            <a:xfrm>
              <a:off x="0" y="0"/>
              <a:ext cx="23206071" cy="12703061"/>
              <a:chOff x="0" y="0"/>
              <a:chExt cx="4596479" cy="2516124"/>
            </a:xfrm>
          </p:grpSpPr>
          <p:sp>
            <p:nvSpPr>
              <p:cNvPr id="4" name="Freeform 4"/>
              <p:cNvSpPr/>
              <p:nvPr/>
            </p:nvSpPr>
            <p:spPr>
              <a:xfrm>
                <a:off x="0" y="0"/>
                <a:ext cx="4596479" cy="2516124"/>
              </a:xfrm>
              <a:custGeom>
                <a:avLst/>
                <a:gdLst/>
                <a:ahLst/>
                <a:cxnLst/>
                <a:rect l="l" t="t" r="r" b="b"/>
                <a:pathLst>
                  <a:path w="4596479" h="2516124">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520279"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0293" y="186017"/>
              <a:ext cx="22836362" cy="12317628"/>
              <a:chOff x="0" y="0"/>
              <a:chExt cx="4596479" cy="2479279"/>
            </a:xfrm>
          </p:grpSpPr>
          <p:sp>
            <p:nvSpPr>
              <p:cNvPr id="7" name="Freeform 7"/>
              <p:cNvSpPr/>
              <p:nvPr/>
            </p:nvSpPr>
            <p:spPr>
              <a:xfrm>
                <a:off x="0" y="0"/>
                <a:ext cx="4596479" cy="2479279"/>
              </a:xfrm>
              <a:custGeom>
                <a:avLst/>
                <a:gdLst/>
                <a:ahLst/>
                <a:cxnLst/>
                <a:rect l="l" t="t" r="r" b="b"/>
                <a:pathLst>
                  <a:path w="4596479" h="24792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id="8" name="TextBox 8"/>
              <p:cNvSpPr txBox="1"/>
              <p:nvPr/>
            </p:nvSpPr>
            <p:spPr>
              <a:xfrm>
                <a:off x="38100" y="-9525"/>
                <a:ext cx="4520279"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10559831" y="1844989"/>
            <a:ext cx="6400779" cy="7754248"/>
          </a:xfrm>
          <a:custGeom>
            <a:avLst/>
            <a:gdLst/>
            <a:ahLst/>
            <a:cxnLst/>
            <a:rect l="l" t="t" r="r" b="b"/>
            <a:pathLst>
              <a:path w="6400779" h="7754248">
                <a:moveTo>
                  <a:pt x="0" y="0"/>
                </a:moveTo>
                <a:lnTo>
                  <a:pt x="6400779" y="0"/>
                </a:lnTo>
                <a:lnTo>
                  <a:pt x="6400779" y="7754248"/>
                </a:lnTo>
                <a:lnTo>
                  <a:pt x="0" y="7754248"/>
                </a:lnTo>
                <a:lnTo>
                  <a:pt x="0" y="0"/>
                </a:lnTo>
                <a:close/>
              </a:path>
            </a:pathLst>
          </a:custGeom>
          <a:blipFill>
            <a:blip r:embed="rId2"/>
            <a:stretch>
              <a:fillRect/>
            </a:stretch>
          </a:blipFill>
        </p:spPr>
      </p:sp>
      <p:sp>
        <p:nvSpPr>
          <p:cNvPr id="10" name="TextBox 10"/>
          <p:cNvSpPr txBox="1"/>
          <p:nvPr/>
        </p:nvSpPr>
        <p:spPr>
          <a:xfrm>
            <a:off x="1028700" y="1692589"/>
            <a:ext cx="8952368" cy="7642733"/>
          </a:xfrm>
          <a:prstGeom prst="rect">
            <a:avLst/>
          </a:prstGeom>
        </p:spPr>
        <p:txBody>
          <a:bodyPr lIns="0" tIns="0" rIns="0" bIns="0" rtlCol="0" anchor="t">
            <a:spAutoFit/>
          </a:bodyPr>
          <a:lstStyle/>
          <a:p>
            <a:pPr algn="just">
              <a:lnSpc>
                <a:spcPts val="3585"/>
              </a:lnSpc>
            </a:pPr>
            <a:r>
              <a:rPr lang="en-US" sz="2199" b="1">
                <a:solidFill>
                  <a:srgbClr val="064D6D"/>
                </a:solidFill>
                <a:latin typeface="Agrandir Medium"/>
                <a:ea typeface="Agrandir Medium"/>
                <a:cs typeface="Agrandir Medium"/>
                <a:sym typeface="Agrandir Medium"/>
              </a:rPr>
              <a:t>Data Preparation:</a:t>
            </a:r>
          </a:p>
          <a:p>
            <a:pPr marL="474979" lvl="1" indent="-237490" algn="just">
              <a:lnSpc>
                <a:spcPts val="3585"/>
              </a:lnSpc>
              <a:buFont typeface="Arial"/>
              <a:buChar char="•"/>
            </a:pPr>
            <a:r>
              <a:rPr lang="en-US" sz="2199" b="1">
                <a:solidFill>
                  <a:srgbClr val="064D6D"/>
                </a:solidFill>
                <a:latin typeface="Agrandir Medium"/>
                <a:ea typeface="Agrandir Medium"/>
                <a:cs typeface="Agrandir Medium"/>
                <a:sym typeface="Agrandir Medium"/>
              </a:rPr>
              <a:t>Clean data (handle missing values, duplicates, outliers) and transform features (encode categorical, normalize numerical).</a:t>
            </a:r>
          </a:p>
          <a:p>
            <a:pPr algn="just">
              <a:lnSpc>
                <a:spcPts val="3585"/>
              </a:lnSpc>
            </a:pPr>
            <a:r>
              <a:rPr lang="en-US" sz="2199" b="1">
                <a:solidFill>
                  <a:srgbClr val="064D6D"/>
                </a:solidFill>
                <a:latin typeface="Agrandir Medium"/>
                <a:ea typeface="Agrandir Medium"/>
                <a:cs typeface="Agrandir Medium"/>
                <a:sym typeface="Agrandir Medium"/>
              </a:rPr>
              <a:t>Feature Selection:</a:t>
            </a:r>
          </a:p>
          <a:p>
            <a:pPr marL="474979" lvl="1" indent="-237490" algn="just">
              <a:lnSpc>
                <a:spcPts val="3585"/>
              </a:lnSpc>
              <a:buFont typeface="Arial"/>
              <a:buChar char="•"/>
            </a:pPr>
            <a:r>
              <a:rPr lang="en-US" sz="2199" b="1">
                <a:solidFill>
                  <a:srgbClr val="064D6D"/>
                </a:solidFill>
                <a:latin typeface="Agrandir Medium"/>
                <a:ea typeface="Agrandir Medium"/>
                <a:cs typeface="Agrandir Medium"/>
                <a:sym typeface="Agrandir Medium"/>
              </a:rPr>
              <a:t>Use Correlation Analysis &amp; Feature Importance (Random Forest, Decision Trees) to identify key features.</a:t>
            </a:r>
          </a:p>
          <a:p>
            <a:pPr algn="just">
              <a:lnSpc>
                <a:spcPts val="3585"/>
              </a:lnSpc>
            </a:pPr>
            <a:r>
              <a:rPr lang="en-US" sz="2199" b="1">
                <a:solidFill>
                  <a:srgbClr val="064D6D"/>
                </a:solidFill>
                <a:latin typeface="Agrandir Medium"/>
                <a:ea typeface="Agrandir Medium"/>
                <a:cs typeface="Agrandir Medium"/>
                <a:sym typeface="Agrandir Medium"/>
              </a:rPr>
              <a:t>Model Development:</a:t>
            </a:r>
          </a:p>
          <a:p>
            <a:pPr marL="474979" lvl="1" indent="-237490" algn="just">
              <a:lnSpc>
                <a:spcPts val="3585"/>
              </a:lnSpc>
              <a:buFont typeface="Arial"/>
              <a:buChar char="•"/>
            </a:pPr>
            <a:r>
              <a:rPr lang="en-US" sz="2199" b="1">
                <a:solidFill>
                  <a:srgbClr val="064D6D"/>
                </a:solidFill>
                <a:latin typeface="Agrandir Medium"/>
                <a:ea typeface="Agrandir Medium"/>
                <a:cs typeface="Agrandir Medium"/>
                <a:sym typeface="Agrandir Medium"/>
              </a:rPr>
              <a:t>Train models (Logistic Regression, Random Forest, Decision Trees), and optimize using Cross-Validation &amp; Hyperparameter Tuning.</a:t>
            </a:r>
          </a:p>
          <a:p>
            <a:pPr algn="just">
              <a:lnSpc>
                <a:spcPts val="3585"/>
              </a:lnSpc>
            </a:pPr>
            <a:r>
              <a:rPr lang="en-US" sz="2199" b="1">
                <a:solidFill>
                  <a:srgbClr val="064D6D"/>
                </a:solidFill>
                <a:latin typeface="Agrandir Medium"/>
                <a:ea typeface="Agrandir Medium"/>
                <a:cs typeface="Agrandir Medium"/>
                <a:sym typeface="Agrandir Medium"/>
              </a:rPr>
              <a:t>Model Evaluation:</a:t>
            </a:r>
          </a:p>
          <a:p>
            <a:pPr marL="474979" lvl="1" indent="-237490" algn="just">
              <a:lnSpc>
                <a:spcPts val="3585"/>
              </a:lnSpc>
              <a:buFont typeface="Arial"/>
              <a:buChar char="•"/>
            </a:pPr>
            <a:r>
              <a:rPr lang="en-US" sz="2199" b="1">
                <a:solidFill>
                  <a:srgbClr val="064D6D"/>
                </a:solidFill>
                <a:latin typeface="Agrandir Medium"/>
                <a:ea typeface="Agrandir Medium"/>
                <a:cs typeface="Agrandir Medium"/>
                <a:sym typeface="Agrandir Medium"/>
              </a:rPr>
              <a:t>Evaluate with Accuracy, Precision, Recall, F1-Score, and AUC-ROC. Select the best model.</a:t>
            </a:r>
          </a:p>
          <a:p>
            <a:pPr algn="just">
              <a:lnSpc>
                <a:spcPts val="3585"/>
              </a:lnSpc>
            </a:pPr>
            <a:r>
              <a:rPr lang="en-US" sz="2199" b="1">
                <a:solidFill>
                  <a:srgbClr val="064D6D"/>
                </a:solidFill>
                <a:latin typeface="Agrandir Medium"/>
                <a:ea typeface="Agrandir Medium"/>
                <a:cs typeface="Agrandir Medium"/>
                <a:sym typeface="Agrandir Medium"/>
              </a:rPr>
              <a:t>Deployment &amp; Presentation:</a:t>
            </a:r>
          </a:p>
          <a:p>
            <a:pPr marL="474979" lvl="1" indent="-237490" algn="just">
              <a:lnSpc>
                <a:spcPts val="3585"/>
              </a:lnSpc>
              <a:buFont typeface="Arial"/>
              <a:buChar char="•"/>
            </a:pPr>
            <a:r>
              <a:rPr lang="en-US" sz="2199" b="1">
                <a:solidFill>
                  <a:srgbClr val="064D6D"/>
                </a:solidFill>
                <a:latin typeface="Agrandir Medium"/>
                <a:ea typeface="Agrandir Medium"/>
                <a:cs typeface="Agrandir Medium"/>
                <a:sym typeface="Agrandir Medium"/>
              </a:rPr>
              <a:t>Deploy the best model and document key findings and recommendations.</a:t>
            </a:r>
          </a:p>
          <a:p>
            <a:pPr algn="just">
              <a:lnSpc>
                <a:spcPts val="3585"/>
              </a:lnSpc>
            </a:pPr>
            <a:endParaRPr lang="en-US" sz="2199" b="1">
              <a:solidFill>
                <a:srgbClr val="064D6D"/>
              </a:solidFill>
              <a:latin typeface="Agrandir Medium"/>
              <a:ea typeface="Agrandir Medium"/>
              <a:cs typeface="Agrandir Medium"/>
              <a:sym typeface="Agrandir Medium"/>
            </a:endParaRPr>
          </a:p>
        </p:txBody>
      </p:sp>
      <p:sp>
        <p:nvSpPr>
          <p:cNvPr id="11" name="TextBox 11"/>
          <p:cNvSpPr txBox="1"/>
          <p:nvPr/>
        </p:nvSpPr>
        <p:spPr>
          <a:xfrm>
            <a:off x="6697974" y="936301"/>
            <a:ext cx="7340513" cy="908688"/>
          </a:xfrm>
          <a:prstGeom prst="rect">
            <a:avLst/>
          </a:prstGeom>
        </p:spPr>
        <p:txBody>
          <a:bodyPr lIns="0" tIns="0" rIns="0" bIns="0" rtlCol="0" anchor="t">
            <a:spAutoFit/>
          </a:bodyPr>
          <a:lstStyle/>
          <a:p>
            <a:pPr marL="0" lvl="0" indent="0" algn="l">
              <a:lnSpc>
                <a:spcPts val="6720"/>
              </a:lnSpc>
            </a:pPr>
            <a:r>
              <a:rPr lang="en-US" sz="7000" b="1" spc="-672">
                <a:solidFill>
                  <a:srgbClr val="064D6D"/>
                </a:solidFill>
                <a:latin typeface="Grand Cru S Bold"/>
                <a:ea typeface="Grand Cru S Bold"/>
                <a:cs typeface="Grand Cru S Bold"/>
                <a:sym typeface="Grand Cru S Bold"/>
              </a:rPr>
              <a:t>Methodology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grpSp>
        <p:nvGrpSpPr>
          <p:cNvPr id="2" name="Group 2"/>
          <p:cNvGrpSpPr/>
          <p:nvPr/>
        </p:nvGrpSpPr>
        <p:grpSpPr>
          <a:xfrm>
            <a:off x="441723" y="379852"/>
            <a:ext cx="17404553" cy="9527296"/>
            <a:chOff x="0" y="0"/>
            <a:chExt cx="23206071" cy="12703061"/>
          </a:xfrm>
        </p:grpSpPr>
        <p:grpSp>
          <p:nvGrpSpPr>
            <p:cNvPr id="3" name="Group 3"/>
            <p:cNvGrpSpPr/>
            <p:nvPr/>
          </p:nvGrpSpPr>
          <p:grpSpPr>
            <a:xfrm>
              <a:off x="0" y="0"/>
              <a:ext cx="23206071" cy="12703061"/>
              <a:chOff x="0" y="0"/>
              <a:chExt cx="4596479" cy="2516124"/>
            </a:xfrm>
          </p:grpSpPr>
          <p:sp>
            <p:nvSpPr>
              <p:cNvPr id="4" name="Freeform 4"/>
              <p:cNvSpPr/>
              <p:nvPr/>
            </p:nvSpPr>
            <p:spPr>
              <a:xfrm>
                <a:off x="0" y="0"/>
                <a:ext cx="4596479" cy="2516124"/>
              </a:xfrm>
              <a:custGeom>
                <a:avLst/>
                <a:gdLst/>
                <a:ahLst/>
                <a:cxnLst/>
                <a:rect l="l" t="t" r="r" b="b"/>
                <a:pathLst>
                  <a:path w="4596479" h="2516124">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520279"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0293" y="186017"/>
              <a:ext cx="22836362" cy="12317628"/>
              <a:chOff x="0" y="0"/>
              <a:chExt cx="4596479" cy="2479279"/>
            </a:xfrm>
          </p:grpSpPr>
          <p:sp>
            <p:nvSpPr>
              <p:cNvPr id="7" name="Freeform 7"/>
              <p:cNvSpPr/>
              <p:nvPr/>
            </p:nvSpPr>
            <p:spPr>
              <a:xfrm>
                <a:off x="0" y="0"/>
                <a:ext cx="4596479" cy="2479279"/>
              </a:xfrm>
              <a:custGeom>
                <a:avLst/>
                <a:gdLst/>
                <a:ahLst/>
                <a:cxnLst/>
                <a:rect l="l" t="t" r="r" b="b"/>
                <a:pathLst>
                  <a:path w="4596479" h="24792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id="8" name="TextBox 8"/>
              <p:cNvSpPr txBox="1"/>
              <p:nvPr/>
            </p:nvSpPr>
            <p:spPr>
              <a:xfrm>
                <a:off x="38100" y="-9525"/>
                <a:ext cx="4520279"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11150016" y="2355120"/>
            <a:ext cx="6109284" cy="6116806"/>
          </a:xfrm>
          <a:custGeom>
            <a:avLst/>
            <a:gdLst/>
            <a:ahLst/>
            <a:cxnLst/>
            <a:rect l="l" t="t" r="r" b="b"/>
            <a:pathLst>
              <a:path w="6109284" h="6116806">
                <a:moveTo>
                  <a:pt x="0" y="0"/>
                </a:moveTo>
                <a:lnTo>
                  <a:pt x="6109284" y="0"/>
                </a:lnTo>
                <a:lnTo>
                  <a:pt x="6109284" y="6116806"/>
                </a:lnTo>
                <a:lnTo>
                  <a:pt x="0" y="6116806"/>
                </a:lnTo>
                <a:lnTo>
                  <a:pt x="0" y="0"/>
                </a:lnTo>
                <a:close/>
              </a:path>
            </a:pathLst>
          </a:custGeom>
          <a:blipFill>
            <a:blip r:embed="rId2"/>
            <a:stretch>
              <a:fillRect l="-44712" r="-40272"/>
            </a:stretch>
          </a:blipFill>
        </p:spPr>
      </p:sp>
      <p:sp>
        <p:nvSpPr>
          <p:cNvPr id="10" name="TextBox 10"/>
          <p:cNvSpPr txBox="1"/>
          <p:nvPr/>
        </p:nvSpPr>
        <p:spPr>
          <a:xfrm>
            <a:off x="1028700" y="1724872"/>
            <a:ext cx="9285622" cy="7642733"/>
          </a:xfrm>
          <a:prstGeom prst="rect">
            <a:avLst/>
          </a:prstGeom>
        </p:spPr>
        <p:txBody>
          <a:bodyPr lIns="0" tIns="0" rIns="0" bIns="0" rtlCol="0" anchor="t">
            <a:spAutoFit/>
          </a:bodyPr>
          <a:lstStyle/>
          <a:p>
            <a:pPr algn="just">
              <a:lnSpc>
                <a:spcPts val="3586"/>
              </a:lnSpc>
            </a:pPr>
            <a:r>
              <a:rPr lang="en-US" sz="2200" b="1">
                <a:solidFill>
                  <a:srgbClr val="156669"/>
                </a:solidFill>
                <a:latin typeface="Agrandir Medium"/>
                <a:ea typeface="Agrandir Medium"/>
                <a:cs typeface="Agrandir Medium"/>
                <a:sym typeface="Agrandir Medium"/>
              </a:rPr>
              <a:t>Dataset Overview:</a:t>
            </a:r>
          </a:p>
          <a:p>
            <a:pPr marL="474981" lvl="1" indent="-237491" algn="just">
              <a:lnSpc>
                <a:spcPts val="3586"/>
              </a:lnSpc>
              <a:buFont typeface="Arial"/>
              <a:buChar char="•"/>
            </a:pPr>
            <a:r>
              <a:rPr lang="en-US" sz="2200" b="1">
                <a:solidFill>
                  <a:srgbClr val="156669"/>
                </a:solidFill>
                <a:latin typeface="Agrandir Medium"/>
                <a:ea typeface="Agrandir Medium"/>
                <a:cs typeface="Agrandir Medium"/>
                <a:sym typeface="Agrandir Medium"/>
              </a:rPr>
              <a:t>Total Records: 520 rows</a:t>
            </a:r>
          </a:p>
          <a:p>
            <a:pPr marL="474981" lvl="1" indent="-237491" algn="just">
              <a:lnSpc>
                <a:spcPts val="3586"/>
              </a:lnSpc>
              <a:buFont typeface="Arial"/>
              <a:buChar char="•"/>
            </a:pPr>
            <a:r>
              <a:rPr lang="en-US" sz="2200" b="1">
                <a:solidFill>
                  <a:srgbClr val="156669"/>
                </a:solidFill>
                <a:latin typeface="Agrandir Medium"/>
                <a:ea typeface="Agrandir Medium"/>
                <a:cs typeface="Agrandir Medium"/>
                <a:sym typeface="Agrandir Medium"/>
              </a:rPr>
              <a:t>Total Features: 17 columns (16 input, 1 output)</a:t>
            </a:r>
          </a:p>
          <a:p>
            <a:pPr marL="474981" lvl="1" indent="-237491" algn="just">
              <a:lnSpc>
                <a:spcPts val="3586"/>
              </a:lnSpc>
              <a:buFont typeface="Arial"/>
              <a:buChar char="•"/>
            </a:pPr>
            <a:r>
              <a:rPr lang="en-US" sz="2200" b="1">
                <a:solidFill>
                  <a:srgbClr val="156669"/>
                </a:solidFill>
                <a:latin typeface="Agrandir Medium"/>
                <a:ea typeface="Agrandir Medium"/>
                <a:cs typeface="Agrandir Medium"/>
                <a:sym typeface="Agrandir Medium"/>
              </a:rPr>
              <a:t>Purpose: Predict diabetes based on healthcare and lifestyle factors.</a:t>
            </a:r>
          </a:p>
          <a:p>
            <a:pPr algn="just">
              <a:lnSpc>
                <a:spcPts val="3586"/>
              </a:lnSpc>
            </a:pPr>
            <a:r>
              <a:rPr lang="en-US" sz="2200" b="1">
                <a:solidFill>
                  <a:srgbClr val="156669"/>
                </a:solidFill>
                <a:latin typeface="Agrandir Medium"/>
                <a:ea typeface="Agrandir Medium"/>
                <a:cs typeface="Agrandir Medium"/>
                <a:sym typeface="Agrandir Medium"/>
              </a:rPr>
              <a:t>Key Features:</a:t>
            </a:r>
          </a:p>
          <a:p>
            <a:pPr marL="474981" lvl="1" indent="-237491" algn="just">
              <a:lnSpc>
                <a:spcPts val="3586"/>
              </a:lnSpc>
              <a:buFont typeface="Arial"/>
              <a:buChar char="•"/>
            </a:pPr>
            <a:r>
              <a:rPr lang="en-US" sz="2200" b="1">
                <a:solidFill>
                  <a:srgbClr val="156669"/>
                </a:solidFill>
                <a:latin typeface="Agrandir Medium"/>
                <a:ea typeface="Agrandir Medium"/>
                <a:cs typeface="Agrandir Medium"/>
                <a:sym typeface="Agrandir Medium"/>
              </a:rPr>
              <a:t>Age (Numerical): Age of the individual</a:t>
            </a:r>
          </a:p>
          <a:p>
            <a:pPr marL="474981" lvl="1" indent="-237491" algn="just">
              <a:lnSpc>
                <a:spcPts val="3586"/>
              </a:lnSpc>
              <a:buFont typeface="Arial"/>
              <a:buChar char="•"/>
            </a:pPr>
            <a:r>
              <a:rPr lang="en-US" sz="2200" b="1">
                <a:solidFill>
                  <a:srgbClr val="156669"/>
                </a:solidFill>
                <a:latin typeface="Agrandir Medium"/>
                <a:ea typeface="Agrandir Medium"/>
                <a:cs typeface="Agrandir Medium"/>
                <a:sym typeface="Agrandir Medium"/>
              </a:rPr>
              <a:t>Gender (Categorical): Male/Female</a:t>
            </a:r>
          </a:p>
          <a:p>
            <a:pPr marL="474981" lvl="1" indent="-237491" algn="just">
              <a:lnSpc>
                <a:spcPts val="3586"/>
              </a:lnSpc>
              <a:buFont typeface="Arial"/>
              <a:buChar char="•"/>
            </a:pPr>
            <a:r>
              <a:rPr lang="en-US" sz="2200" b="1">
                <a:solidFill>
                  <a:srgbClr val="156669"/>
                </a:solidFill>
                <a:latin typeface="Agrandir Medium"/>
                <a:ea typeface="Agrandir Medium"/>
                <a:cs typeface="Agrandir Medium"/>
                <a:sym typeface="Agrandir Medium"/>
              </a:rPr>
              <a:t>Symptoms (Binary): Polyuria, Polydipsia, etc.</a:t>
            </a:r>
          </a:p>
          <a:p>
            <a:pPr marL="474981" lvl="1" indent="-237491" algn="just">
              <a:lnSpc>
                <a:spcPts val="3586"/>
              </a:lnSpc>
              <a:buFont typeface="Arial"/>
              <a:buChar char="•"/>
            </a:pPr>
            <a:r>
              <a:rPr lang="en-US" sz="2200" b="1">
                <a:solidFill>
                  <a:srgbClr val="156669"/>
                </a:solidFill>
                <a:latin typeface="Agrandir Medium"/>
                <a:ea typeface="Agrandir Medium"/>
                <a:cs typeface="Agrandir Medium"/>
                <a:sym typeface="Agrandir Medium"/>
              </a:rPr>
              <a:t>Lifestyle Factors (Binary): Obesity, Alopecia, Muscle Stiffness, etc.</a:t>
            </a:r>
          </a:p>
          <a:p>
            <a:pPr algn="just">
              <a:lnSpc>
                <a:spcPts val="3586"/>
              </a:lnSpc>
            </a:pPr>
            <a:r>
              <a:rPr lang="en-US" sz="2200" b="1">
                <a:solidFill>
                  <a:srgbClr val="156669"/>
                </a:solidFill>
                <a:latin typeface="Agrandir Medium"/>
                <a:ea typeface="Agrandir Medium"/>
                <a:cs typeface="Agrandir Medium"/>
                <a:sym typeface="Agrandir Medium"/>
              </a:rPr>
              <a:t>Data Insights:</a:t>
            </a:r>
          </a:p>
          <a:p>
            <a:pPr marL="474981" lvl="1" indent="-237491" algn="just">
              <a:lnSpc>
                <a:spcPts val="3586"/>
              </a:lnSpc>
              <a:buFont typeface="Arial"/>
              <a:buChar char="•"/>
            </a:pPr>
            <a:r>
              <a:rPr lang="en-US" sz="2200" b="1">
                <a:solidFill>
                  <a:srgbClr val="156669"/>
                </a:solidFill>
                <a:latin typeface="Agrandir Medium"/>
                <a:ea typeface="Agrandir Medium"/>
                <a:cs typeface="Agrandir Medium"/>
                <a:sym typeface="Agrandir Medium"/>
              </a:rPr>
              <a:t>Class Distribution: Likely imbalance (more non-diabetic cases).</a:t>
            </a:r>
          </a:p>
          <a:p>
            <a:pPr marL="474981" lvl="1" indent="-237491" algn="just">
              <a:lnSpc>
                <a:spcPts val="3586"/>
              </a:lnSpc>
              <a:buFont typeface="Arial"/>
              <a:buChar char="•"/>
            </a:pPr>
            <a:r>
              <a:rPr lang="en-US" sz="2200" b="1">
                <a:solidFill>
                  <a:srgbClr val="156669"/>
                </a:solidFill>
                <a:latin typeface="Agrandir Medium"/>
                <a:ea typeface="Agrandir Medium"/>
                <a:cs typeface="Agrandir Medium"/>
                <a:sym typeface="Agrandir Medium"/>
              </a:rPr>
              <a:t>Data Quality: No missing values; binary features (0/1) except Age.</a:t>
            </a:r>
          </a:p>
          <a:p>
            <a:pPr marL="474981" lvl="1" indent="-237491" algn="just">
              <a:lnSpc>
                <a:spcPts val="3586"/>
              </a:lnSpc>
              <a:buFont typeface="Arial"/>
              <a:buChar char="•"/>
            </a:pPr>
            <a:r>
              <a:rPr lang="en-US" sz="2200" b="1">
                <a:solidFill>
                  <a:srgbClr val="156669"/>
                </a:solidFill>
                <a:latin typeface="Agrandir Medium"/>
                <a:ea typeface="Agrandir Medium"/>
                <a:cs typeface="Agrandir Medium"/>
                <a:sym typeface="Agrandir Medium"/>
              </a:rPr>
              <a:t>Preprocessing: Encode Gender (Male = 1, Female = 0) and normalize Age.</a:t>
            </a:r>
          </a:p>
          <a:p>
            <a:pPr algn="just">
              <a:lnSpc>
                <a:spcPts val="3586"/>
              </a:lnSpc>
            </a:pPr>
            <a:endParaRPr lang="en-US" sz="2200" b="1">
              <a:solidFill>
                <a:srgbClr val="156669"/>
              </a:solidFill>
              <a:latin typeface="Agrandir Medium"/>
              <a:ea typeface="Agrandir Medium"/>
              <a:cs typeface="Agrandir Medium"/>
              <a:sym typeface="Agrandir Medium"/>
            </a:endParaRPr>
          </a:p>
        </p:txBody>
      </p:sp>
      <p:sp>
        <p:nvSpPr>
          <p:cNvPr id="11" name="TextBox 11"/>
          <p:cNvSpPr txBox="1"/>
          <p:nvPr/>
        </p:nvSpPr>
        <p:spPr>
          <a:xfrm>
            <a:off x="6463661" y="981157"/>
            <a:ext cx="6839187" cy="908688"/>
          </a:xfrm>
          <a:prstGeom prst="rect">
            <a:avLst/>
          </a:prstGeom>
        </p:spPr>
        <p:txBody>
          <a:bodyPr lIns="0" tIns="0" rIns="0" bIns="0" rtlCol="0" anchor="t">
            <a:spAutoFit/>
          </a:bodyPr>
          <a:lstStyle/>
          <a:p>
            <a:pPr marL="0" lvl="0" indent="0" algn="l">
              <a:lnSpc>
                <a:spcPts val="6720"/>
              </a:lnSpc>
            </a:pPr>
            <a:r>
              <a:rPr lang="en-US" sz="7000" b="1" spc="-672">
                <a:solidFill>
                  <a:srgbClr val="156669"/>
                </a:solidFill>
                <a:latin typeface="Grand Cru S Bold"/>
                <a:ea typeface="Grand Cru S Bold"/>
                <a:cs typeface="Grand Cru S Bold"/>
                <a:sym typeface="Grand Cru S Bold"/>
              </a:rPr>
              <a:t>Data  Exploration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grpSp>
        <p:nvGrpSpPr>
          <p:cNvPr id="2" name="Group 2"/>
          <p:cNvGrpSpPr/>
          <p:nvPr/>
        </p:nvGrpSpPr>
        <p:grpSpPr>
          <a:xfrm>
            <a:off x="441723" y="379852"/>
            <a:ext cx="17404553" cy="9527296"/>
            <a:chOff x="0" y="0"/>
            <a:chExt cx="23206071" cy="12703061"/>
          </a:xfrm>
        </p:grpSpPr>
        <p:grpSp>
          <p:nvGrpSpPr>
            <p:cNvPr id="3" name="Group 3"/>
            <p:cNvGrpSpPr/>
            <p:nvPr/>
          </p:nvGrpSpPr>
          <p:grpSpPr>
            <a:xfrm>
              <a:off x="0" y="0"/>
              <a:ext cx="23206071" cy="12703061"/>
              <a:chOff x="0" y="0"/>
              <a:chExt cx="4596479" cy="2516124"/>
            </a:xfrm>
          </p:grpSpPr>
          <p:sp>
            <p:nvSpPr>
              <p:cNvPr id="4" name="Freeform 4"/>
              <p:cNvSpPr/>
              <p:nvPr/>
            </p:nvSpPr>
            <p:spPr>
              <a:xfrm>
                <a:off x="0" y="0"/>
                <a:ext cx="4596479" cy="2516124"/>
              </a:xfrm>
              <a:custGeom>
                <a:avLst/>
                <a:gdLst/>
                <a:ahLst/>
                <a:cxnLst/>
                <a:rect l="l" t="t" r="r" b="b"/>
                <a:pathLst>
                  <a:path w="4596479" h="2516124">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520279"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0293" y="186017"/>
              <a:ext cx="22836362" cy="12317628"/>
              <a:chOff x="0" y="0"/>
              <a:chExt cx="4596479" cy="2479279"/>
            </a:xfrm>
          </p:grpSpPr>
          <p:sp>
            <p:nvSpPr>
              <p:cNvPr id="7" name="Freeform 7"/>
              <p:cNvSpPr/>
              <p:nvPr/>
            </p:nvSpPr>
            <p:spPr>
              <a:xfrm>
                <a:off x="0" y="0"/>
                <a:ext cx="4596479" cy="2479279"/>
              </a:xfrm>
              <a:custGeom>
                <a:avLst/>
                <a:gdLst/>
                <a:ahLst/>
                <a:cxnLst/>
                <a:rect l="l" t="t" r="r" b="b"/>
                <a:pathLst>
                  <a:path w="4596479" h="24792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id="8" name="TextBox 8"/>
              <p:cNvSpPr txBox="1"/>
              <p:nvPr/>
            </p:nvSpPr>
            <p:spPr>
              <a:xfrm>
                <a:off x="38100" y="-9525"/>
                <a:ext cx="4520279"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9632854" y="2049747"/>
            <a:ext cx="7247927" cy="7247927"/>
          </a:xfrm>
          <a:custGeom>
            <a:avLst/>
            <a:gdLst/>
            <a:ahLst/>
            <a:cxnLst/>
            <a:rect l="l" t="t" r="r" b="b"/>
            <a:pathLst>
              <a:path w="7247927" h="7247927">
                <a:moveTo>
                  <a:pt x="0" y="0"/>
                </a:moveTo>
                <a:lnTo>
                  <a:pt x="7247927" y="0"/>
                </a:lnTo>
                <a:lnTo>
                  <a:pt x="7247927" y="7247927"/>
                </a:lnTo>
                <a:lnTo>
                  <a:pt x="0" y="7247927"/>
                </a:lnTo>
                <a:lnTo>
                  <a:pt x="0" y="0"/>
                </a:lnTo>
                <a:close/>
              </a:path>
            </a:pathLst>
          </a:custGeom>
          <a:blipFill>
            <a:blip r:embed="rId2"/>
            <a:stretch>
              <a:fillRect/>
            </a:stretch>
          </a:blipFill>
        </p:spPr>
      </p:sp>
      <p:sp>
        <p:nvSpPr>
          <p:cNvPr id="10" name="TextBox 10"/>
          <p:cNvSpPr txBox="1"/>
          <p:nvPr/>
        </p:nvSpPr>
        <p:spPr>
          <a:xfrm>
            <a:off x="6079892" y="897905"/>
            <a:ext cx="7924800" cy="908688"/>
          </a:xfrm>
          <a:prstGeom prst="rect">
            <a:avLst/>
          </a:prstGeom>
        </p:spPr>
        <p:txBody>
          <a:bodyPr lIns="0" tIns="0" rIns="0" bIns="0" rtlCol="0" anchor="t">
            <a:spAutoFit/>
          </a:bodyPr>
          <a:lstStyle/>
          <a:p>
            <a:pPr marL="0" lvl="0" indent="0" algn="l">
              <a:lnSpc>
                <a:spcPts val="6720"/>
              </a:lnSpc>
            </a:pPr>
            <a:r>
              <a:rPr lang="en-US" sz="7000" b="1" spc="-672">
                <a:solidFill>
                  <a:srgbClr val="156669"/>
                </a:solidFill>
                <a:latin typeface="Grand Cru S Bold"/>
                <a:ea typeface="Grand Cru S Bold"/>
                <a:cs typeface="Grand Cru S Bold"/>
                <a:sym typeface="Grand Cru S Bold"/>
              </a:rPr>
              <a:t>Data Preprocessing</a:t>
            </a:r>
          </a:p>
        </p:txBody>
      </p:sp>
      <p:grpSp>
        <p:nvGrpSpPr>
          <p:cNvPr id="11" name="Group 11"/>
          <p:cNvGrpSpPr/>
          <p:nvPr/>
        </p:nvGrpSpPr>
        <p:grpSpPr>
          <a:xfrm>
            <a:off x="1028700" y="2049747"/>
            <a:ext cx="7657316" cy="7964873"/>
            <a:chOff x="0" y="0"/>
            <a:chExt cx="10209754" cy="10619831"/>
          </a:xfrm>
        </p:grpSpPr>
        <p:grpSp>
          <p:nvGrpSpPr>
            <p:cNvPr id="12" name="Group 12"/>
            <p:cNvGrpSpPr/>
            <p:nvPr/>
          </p:nvGrpSpPr>
          <p:grpSpPr>
            <a:xfrm>
              <a:off x="0" y="0"/>
              <a:ext cx="10209754" cy="2743111"/>
              <a:chOff x="0" y="0"/>
              <a:chExt cx="2388118" cy="641629"/>
            </a:xfrm>
          </p:grpSpPr>
          <p:sp>
            <p:nvSpPr>
              <p:cNvPr id="13" name="Freeform 13"/>
              <p:cNvSpPr/>
              <p:nvPr/>
            </p:nvSpPr>
            <p:spPr>
              <a:xfrm>
                <a:off x="0" y="0"/>
                <a:ext cx="2388118" cy="641629"/>
              </a:xfrm>
              <a:custGeom>
                <a:avLst/>
                <a:gdLst/>
                <a:ahLst/>
                <a:cxnLst/>
                <a:rect l="l" t="t" r="r" b="b"/>
                <a:pathLst>
                  <a:path w="2388118" h="641629">
                    <a:moveTo>
                      <a:pt x="15166" y="0"/>
                    </a:moveTo>
                    <a:lnTo>
                      <a:pt x="2372952" y="0"/>
                    </a:lnTo>
                    <a:cubicBezTo>
                      <a:pt x="2381328" y="0"/>
                      <a:pt x="2388118" y="6790"/>
                      <a:pt x="2388118" y="15166"/>
                    </a:cubicBezTo>
                    <a:lnTo>
                      <a:pt x="2388118" y="626463"/>
                    </a:lnTo>
                    <a:cubicBezTo>
                      <a:pt x="2388118" y="634839"/>
                      <a:pt x="2381328" y="641629"/>
                      <a:pt x="2372952" y="641629"/>
                    </a:cubicBezTo>
                    <a:lnTo>
                      <a:pt x="15166" y="641629"/>
                    </a:lnTo>
                    <a:cubicBezTo>
                      <a:pt x="6790" y="641629"/>
                      <a:pt x="0" y="634839"/>
                      <a:pt x="0" y="626463"/>
                    </a:cubicBezTo>
                    <a:lnTo>
                      <a:pt x="0" y="15166"/>
                    </a:lnTo>
                    <a:cubicBezTo>
                      <a:pt x="0" y="6790"/>
                      <a:pt x="6790" y="0"/>
                      <a:pt x="15166" y="0"/>
                    </a:cubicBezTo>
                    <a:close/>
                  </a:path>
                </a:pathLst>
              </a:custGeom>
              <a:solidFill>
                <a:srgbClr val="FBF6F1"/>
              </a:solidFill>
              <a:ln w="9525" cap="sq">
                <a:solidFill>
                  <a:srgbClr val="000000"/>
                </a:solidFill>
                <a:prstDash val="solid"/>
                <a:miter/>
              </a:ln>
            </p:spPr>
          </p:sp>
          <p:sp>
            <p:nvSpPr>
              <p:cNvPr id="14" name="TextBox 14"/>
              <p:cNvSpPr txBox="1"/>
              <p:nvPr/>
            </p:nvSpPr>
            <p:spPr>
              <a:xfrm>
                <a:off x="0" y="-38100"/>
                <a:ext cx="2388118" cy="679729"/>
              </a:xfrm>
              <a:prstGeom prst="rect">
                <a:avLst/>
              </a:prstGeom>
            </p:spPr>
            <p:txBody>
              <a:bodyPr lIns="50800" tIns="50800" rIns="50800" bIns="50800" rtlCol="0" anchor="ctr"/>
              <a:lstStyle/>
              <a:p>
                <a:pPr algn="ctr">
                  <a:lnSpc>
                    <a:spcPts val="2659"/>
                  </a:lnSpc>
                  <a:spcBef>
                    <a:spcPct val="0"/>
                  </a:spcBef>
                </a:pPr>
                <a:endParaRPr/>
              </a:p>
            </p:txBody>
          </p:sp>
        </p:grpSp>
        <p:grpSp>
          <p:nvGrpSpPr>
            <p:cNvPr id="15" name="Group 15"/>
            <p:cNvGrpSpPr/>
            <p:nvPr/>
          </p:nvGrpSpPr>
          <p:grpSpPr>
            <a:xfrm>
              <a:off x="0" y="3647039"/>
              <a:ext cx="10209754" cy="2631148"/>
              <a:chOff x="0" y="0"/>
              <a:chExt cx="2388118" cy="615440"/>
            </a:xfrm>
          </p:grpSpPr>
          <p:sp>
            <p:nvSpPr>
              <p:cNvPr id="16" name="Freeform 16"/>
              <p:cNvSpPr/>
              <p:nvPr/>
            </p:nvSpPr>
            <p:spPr>
              <a:xfrm>
                <a:off x="0" y="0"/>
                <a:ext cx="2388118" cy="615440"/>
              </a:xfrm>
              <a:custGeom>
                <a:avLst/>
                <a:gdLst/>
                <a:ahLst/>
                <a:cxnLst/>
                <a:rect l="l" t="t" r="r" b="b"/>
                <a:pathLst>
                  <a:path w="2388118" h="615440">
                    <a:moveTo>
                      <a:pt x="15166" y="0"/>
                    </a:moveTo>
                    <a:lnTo>
                      <a:pt x="2372952" y="0"/>
                    </a:lnTo>
                    <a:cubicBezTo>
                      <a:pt x="2381328" y="0"/>
                      <a:pt x="2388118" y="6790"/>
                      <a:pt x="2388118" y="15166"/>
                    </a:cubicBezTo>
                    <a:lnTo>
                      <a:pt x="2388118" y="600274"/>
                    </a:lnTo>
                    <a:cubicBezTo>
                      <a:pt x="2388118" y="608650"/>
                      <a:pt x="2381328" y="615440"/>
                      <a:pt x="2372952" y="615440"/>
                    </a:cubicBezTo>
                    <a:lnTo>
                      <a:pt x="15166" y="615440"/>
                    </a:lnTo>
                    <a:cubicBezTo>
                      <a:pt x="6790" y="615440"/>
                      <a:pt x="0" y="608650"/>
                      <a:pt x="0" y="600274"/>
                    </a:cubicBezTo>
                    <a:lnTo>
                      <a:pt x="0" y="15166"/>
                    </a:lnTo>
                    <a:cubicBezTo>
                      <a:pt x="0" y="6790"/>
                      <a:pt x="6790" y="0"/>
                      <a:pt x="15166" y="0"/>
                    </a:cubicBezTo>
                    <a:close/>
                  </a:path>
                </a:pathLst>
              </a:custGeom>
              <a:solidFill>
                <a:srgbClr val="FBF6F1"/>
              </a:solidFill>
              <a:ln w="9525" cap="sq">
                <a:solidFill>
                  <a:srgbClr val="000000"/>
                </a:solidFill>
                <a:prstDash val="solid"/>
                <a:miter/>
              </a:ln>
            </p:spPr>
          </p:sp>
          <p:sp>
            <p:nvSpPr>
              <p:cNvPr id="17" name="TextBox 17"/>
              <p:cNvSpPr txBox="1"/>
              <p:nvPr/>
            </p:nvSpPr>
            <p:spPr>
              <a:xfrm>
                <a:off x="0" y="-38100"/>
                <a:ext cx="2388118" cy="653540"/>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a:off x="0" y="6988080"/>
              <a:ext cx="10209754" cy="2686278"/>
              <a:chOff x="0" y="0"/>
              <a:chExt cx="2388118" cy="628335"/>
            </a:xfrm>
          </p:grpSpPr>
          <p:sp>
            <p:nvSpPr>
              <p:cNvPr id="19" name="Freeform 19"/>
              <p:cNvSpPr/>
              <p:nvPr/>
            </p:nvSpPr>
            <p:spPr>
              <a:xfrm>
                <a:off x="0" y="0"/>
                <a:ext cx="2388118" cy="628335"/>
              </a:xfrm>
              <a:custGeom>
                <a:avLst/>
                <a:gdLst/>
                <a:ahLst/>
                <a:cxnLst/>
                <a:rect l="l" t="t" r="r" b="b"/>
                <a:pathLst>
                  <a:path w="2388118" h="628335">
                    <a:moveTo>
                      <a:pt x="15166" y="0"/>
                    </a:moveTo>
                    <a:lnTo>
                      <a:pt x="2372952" y="0"/>
                    </a:lnTo>
                    <a:cubicBezTo>
                      <a:pt x="2381328" y="0"/>
                      <a:pt x="2388118" y="6790"/>
                      <a:pt x="2388118" y="15166"/>
                    </a:cubicBezTo>
                    <a:lnTo>
                      <a:pt x="2388118" y="613170"/>
                    </a:lnTo>
                    <a:cubicBezTo>
                      <a:pt x="2388118" y="621545"/>
                      <a:pt x="2381328" y="628335"/>
                      <a:pt x="2372952" y="628335"/>
                    </a:cubicBezTo>
                    <a:lnTo>
                      <a:pt x="15166" y="628335"/>
                    </a:lnTo>
                    <a:cubicBezTo>
                      <a:pt x="6790" y="628335"/>
                      <a:pt x="0" y="621545"/>
                      <a:pt x="0" y="613170"/>
                    </a:cubicBezTo>
                    <a:lnTo>
                      <a:pt x="0" y="15166"/>
                    </a:lnTo>
                    <a:cubicBezTo>
                      <a:pt x="0" y="6790"/>
                      <a:pt x="6790" y="0"/>
                      <a:pt x="15166" y="0"/>
                    </a:cubicBezTo>
                    <a:close/>
                  </a:path>
                </a:pathLst>
              </a:custGeom>
              <a:solidFill>
                <a:srgbClr val="FBF6F1"/>
              </a:solidFill>
              <a:ln w="9525" cap="sq">
                <a:solidFill>
                  <a:srgbClr val="000000"/>
                </a:solidFill>
                <a:prstDash val="solid"/>
                <a:miter/>
              </a:ln>
            </p:spPr>
          </p:sp>
          <p:sp>
            <p:nvSpPr>
              <p:cNvPr id="20" name="TextBox 20"/>
              <p:cNvSpPr txBox="1"/>
              <p:nvPr/>
            </p:nvSpPr>
            <p:spPr>
              <a:xfrm>
                <a:off x="0" y="-38100"/>
                <a:ext cx="2388118" cy="666435"/>
              </a:xfrm>
              <a:prstGeom prst="rect">
                <a:avLst/>
              </a:prstGeom>
            </p:spPr>
            <p:txBody>
              <a:bodyPr lIns="50800" tIns="50800" rIns="50800" bIns="50800" rtlCol="0" anchor="ctr"/>
              <a:lstStyle/>
              <a:p>
                <a:pPr algn="ctr">
                  <a:lnSpc>
                    <a:spcPts val="2659"/>
                  </a:lnSpc>
                  <a:spcBef>
                    <a:spcPct val="0"/>
                  </a:spcBef>
                </a:pPr>
                <a:endParaRPr/>
              </a:p>
            </p:txBody>
          </p:sp>
        </p:grpSp>
        <p:sp>
          <p:nvSpPr>
            <p:cNvPr id="21" name="TextBox 21"/>
            <p:cNvSpPr txBox="1"/>
            <p:nvPr/>
          </p:nvSpPr>
          <p:spPr>
            <a:xfrm>
              <a:off x="518741" y="7689356"/>
              <a:ext cx="1105527" cy="661543"/>
            </a:xfrm>
            <a:prstGeom prst="rect">
              <a:avLst/>
            </a:prstGeom>
          </p:spPr>
          <p:txBody>
            <a:bodyPr lIns="0" tIns="0" rIns="0" bIns="0" rtlCol="0" anchor="t">
              <a:spAutoFit/>
            </a:bodyPr>
            <a:lstStyle/>
            <a:p>
              <a:pPr marL="0" lvl="0" indent="0" algn="l">
                <a:lnSpc>
                  <a:spcPts val="3551"/>
                </a:lnSpc>
                <a:spcBef>
                  <a:spcPct val="0"/>
                </a:spcBef>
              </a:pPr>
              <a:r>
                <a:rPr lang="en-US" sz="3699" u="none" strike="noStrike" spc="-355">
                  <a:solidFill>
                    <a:srgbClr val="156669"/>
                  </a:solidFill>
                  <a:latin typeface="Grand Cru S"/>
                  <a:ea typeface="Grand Cru S"/>
                  <a:cs typeface="Grand Cru S"/>
                  <a:sym typeface="Grand Cru S"/>
                </a:rPr>
                <a:t>03.</a:t>
              </a:r>
            </a:p>
          </p:txBody>
        </p:sp>
        <p:sp>
          <p:nvSpPr>
            <p:cNvPr id="22" name="TextBox 22"/>
            <p:cNvSpPr txBox="1"/>
            <p:nvPr/>
          </p:nvSpPr>
          <p:spPr>
            <a:xfrm>
              <a:off x="1624268" y="7046221"/>
              <a:ext cx="8585486" cy="3573610"/>
            </a:xfrm>
            <a:prstGeom prst="rect">
              <a:avLst/>
            </a:prstGeom>
          </p:spPr>
          <p:txBody>
            <a:bodyPr lIns="0" tIns="0" rIns="0" bIns="0" rtlCol="0" anchor="t">
              <a:spAutoFit/>
            </a:bodyPr>
            <a:lstStyle/>
            <a:p>
              <a:pPr marL="0" lvl="0" indent="0" algn="l">
                <a:lnSpc>
                  <a:spcPts val="3586"/>
                </a:lnSpc>
                <a:spcBef>
                  <a:spcPct val="0"/>
                </a:spcBef>
              </a:pPr>
              <a:r>
                <a:rPr lang="en-US" sz="2200" b="1">
                  <a:solidFill>
                    <a:srgbClr val="156669"/>
                  </a:solidFill>
                  <a:latin typeface="Agrandir Medium"/>
                  <a:ea typeface="Agrandir Medium"/>
                  <a:cs typeface="Agrandir Medium"/>
                  <a:sym typeface="Agrandir Medium"/>
                </a:rPr>
                <a:t>Enc</a:t>
              </a:r>
              <a:r>
                <a:rPr lang="en-US" sz="2200" b="1" u="none" strike="noStrike">
                  <a:solidFill>
                    <a:srgbClr val="156669"/>
                  </a:solidFill>
                  <a:latin typeface="Agrandir Medium"/>
                  <a:ea typeface="Agrandir Medium"/>
                  <a:cs typeface="Agrandir Medium"/>
                  <a:sym typeface="Agrandir Medium"/>
                </a:rPr>
                <a:t>oding Categorical Data: </a:t>
              </a:r>
            </a:p>
            <a:p>
              <a:pPr algn="l">
                <a:lnSpc>
                  <a:spcPts val="3586"/>
                </a:lnSpc>
                <a:spcBef>
                  <a:spcPct val="0"/>
                </a:spcBef>
              </a:pPr>
              <a:r>
                <a:rPr lang="en-US" sz="2200" b="1" u="none" strike="noStrike">
                  <a:solidFill>
                    <a:srgbClr val="156669"/>
                  </a:solidFill>
                  <a:latin typeface="Agrandir Medium"/>
                  <a:ea typeface="Agrandir Medium"/>
                  <a:cs typeface="Agrandir Medium"/>
                  <a:sym typeface="Agrandir Medium"/>
                </a:rPr>
                <a:t>Convert Gender to binary: Male = 1, Female = 0.</a:t>
              </a:r>
            </a:p>
            <a:p>
              <a:pPr algn="l">
                <a:lnSpc>
                  <a:spcPts val="3586"/>
                </a:lnSpc>
                <a:spcBef>
                  <a:spcPct val="0"/>
                </a:spcBef>
              </a:pPr>
              <a:r>
                <a:rPr lang="en-US" sz="2200" b="1" u="none" strike="noStrike">
                  <a:solidFill>
                    <a:srgbClr val="156669"/>
                  </a:solidFill>
                  <a:latin typeface="Agrandir Medium"/>
                  <a:ea typeface="Agrandir Medium"/>
                  <a:cs typeface="Agrandir Medium"/>
                  <a:sym typeface="Agrandir Medium"/>
                </a:rPr>
                <a:t>Encode other binary features: Polyuria, Polydipsia.</a:t>
              </a:r>
            </a:p>
            <a:p>
              <a:pPr algn="l">
                <a:lnSpc>
                  <a:spcPts val="3586"/>
                </a:lnSpc>
                <a:spcBef>
                  <a:spcPct val="0"/>
                </a:spcBef>
              </a:pPr>
              <a:endParaRPr lang="en-US" sz="2200" b="1" u="none" strike="noStrike">
                <a:solidFill>
                  <a:srgbClr val="156669"/>
                </a:solidFill>
                <a:latin typeface="Agrandir Medium"/>
                <a:ea typeface="Agrandir Medium"/>
                <a:cs typeface="Agrandir Medium"/>
                <a:sym typeface="Agrandir Medium"/>
              </a:endParaRPr>
            </a:p>
            <a:p>
              <a:pPr marL="0" lvl="0" indent="0" algn="l">
                <a:lnSpc>
                  <a:spcPts val="3586"/>
                </a:lnSpc>
                <a:spcBef>
                  <a:spcPct val="0"/>
                </a:spcBef>
              </a:pPr>
              <a:endParaRPr lang="en-US" sz="2200" b="1" u="none" strike="noStrike">
                <a:solidFill>
                  <a:srgbClr val="156669"/>
                </a:solidFill>
                <a:latin typeface="Agrandir Medium"/>
                <a:ea typeface="Agrandir Medium"/>
                <a:cs typeface="Agrandir Medium"/>
                <a:sym typeface="Agrandir Medium"/>
              </a:endParaRPr>
            </a:p>
          </p:txBody>
        </p:sp>
        <p:sp>
          <p:nvSpPr>
            <p:cNvPr id="23" name="TextBox 23"/>
            <p:cNvSpPr txBox="1"/>
            <p:nvPr/>
          </p:nvSpPr>
          <p:spPr>
            <a:xfrm>
              <a:off x="518741" y="4221833"/>
              <a:ext cx="868190" cy="1258443"/>
            </a:xfrm>
            <a:prstGeom prst="rect">
              <a:avLst/>
            </a:prstGeom>
          </p:spPr>
          <p:txBody>
            <a:bodyPr lIns="0" tIns="0" rIns="0" bIns="0" rtlCol="0" anchor="t">
              <a:spAutoFit/>
            </a:bodyPr>
            <a:lstStyle/>
            <a:p>
              <a:pPr marL="0" lvl="0" indent="0" algn="l">
                <a:lnSpc>
                  <a:spcPts val="3551"/>
                </a:lnSpc>
                <a:spcBef>
                  <a:spcPct val="0"/>
                </a:spcBef>
              </a:pPr>
              <a:r>
                <a:rPr lang="en-US" sz="3699" u="none" strike="noStrike" spc="-355">
                  <a:solidFill>
                    <a:srgbClr val="156669"/>
                  </a:solidFill>
                  <a:latin typeface="Grand Cru S"/>
                  <a:ea typeface="Grand Cru S"/>
                  <a:cs typeface="Grand Cru S"/>
                  <a:sym typeface="Grand Cru S"/>
                </a:rPr>
                <a:t>02.</a:t>
              </a:r>
            </a:p>
          </p:txBody>
        </p:sp>
        <p:sp>
          <p:nvSpPr>
            <p:cNvPr id="24" name="TextBox 24"/>
            <p:cNvSpPr txBox="1"/>
            <p:nvPr/>
          </p:nvSpPr>
          <p:spPr>
            <a:xfrm>
              <a:off x="1502696" y="3915721"/>
              <a:ext cx="8707058" cy="2379810"/>
            </a:xfrm>
            <a:prstGeom prst="rect">
              <a:avLst/>
            </a:prstGeom>
          </p:spPr>
          <p:txBody>
            <a:bodyPr lIns="0" tIns="0" rIns="0" bIns="0" rtlCol="0" anchor="t">
              <a:spAutoFit/>
            </a:bodyPr>
            <a:lstStyle/>
            <a:p>
              <a:pPr marL="0" lvl="0" indent="0" algn="l">
                <a:lnSpc>
                  <a:spcPts val="3586"/>
                </a:lnSpc>
                <a:spcBef>
                  <a:spcPct val="0"/>
                </a:spcBef>
              </a:pPr>
              <a:r>
                <a:rPr lang="en-US" sz="2200" b="1">
                  <a:solidFill>
                    <a:srgbClr val="156669"/>
                  </a:solidFill>
                  <a:latin typeface="Agrandir Medium"/>
                  <a:ea typeface="Agrandir Medium"/>
                  <a:cs typeface="Agrandir Medium"/>
                  <a:sym typeface="Agrandir Medium"/>
                </a:rPr>
                <a:t>R</a:t>
              </a:r>
              <a:r>
                <a:rPr lang="en-US" sz="2200" b="1" u="none" strike="noStrike">
                  <a:solidFill>
                    <a:srgbClr val="156669"/>
                  </a:solidFill>
                  <a:latin typeface="Agrandir Medium"/>
                  <a:ea typeface="Agrandir Medium"/>
                  <a:cs typeface="Agrandir Medium"/>
                  <a:sym typeface="Agrandir Medium"/>
                </a:rPr>
                <a:t>emoving Duplicates: Identify and remove any duplicate records to ensure data quality.</a:t>
              </a:r>
            </a:p>
            <a:p>
              <a:pPr algn="l">
                <a:lnSpc>
                  <a:spcPts val="3586"/>
                </a:lnSpc>
                <a:spcBef>
                  <a:spcPct val="0"/>
                </a:spcBef>
              </a:pPr>
              <a:r>
                <a:rPr lang="en-US" sz="2200" b="1" u="none" strike="noStrike">
                  <a:solidFill>
                    <a:srgbClr val="156669"/>
                  </a:solidFill>
                  <a:latin typeface="Agrandir Medium"/>
                  <a:ea typeface="Agrandir Medium"/>
                  <a:cs typeface="Agrandir Medium"/>
                  <a:sym typeface="Agrandir Medium"/>
                </a:rPr>
                <a:t>Number of duplicate rows: 269</a:t>
              </a:r>
            </a:p>
            <a:p>
              <a:pPr marL="0" lvl="0" indent="0" algn="l">
                <a:lnSpc>
                  <a:spcPts val="3586"/>
                </a:lnSpc>
                <a:spcBef>
                  <a:spcPct val="0"/>
                </a:spcBef>
              </a:pPr>
              <a:endParaRPr lang="en-US" sz="2200" b="1" u="none" strike="noStrike">
                <a:solidFill>
                  <a:srgbClr val="156669"/>
                </a:solidFill>
                <a:latin typeface="Agrandir Medium"/>
                <a:ea typeface="Agrandir Medium"/>
                <a:cs typeface="Agrandir Medium"/>
                <a:sym typeface="Agrandir Medium"/>
              </a:endParaRPr>
            </a:p>
          </p:txBody>
        </p:sp>
        <p:sp>
          <p:nvSpPr>
            <p:cNvPr id="25" name="TextBox 25"/>
            <p:cNvSpPr txBox="1"/>
            <p:nvPr/>
          </p:nvSpPr>
          <p:spPr>
            <a:xfrm>
              <a:off x="518741" y="643426"/>
              <a:ext cx="868190" cy="661541"/>
            </a:xfrm>
            <a:prstGeom prst="rect">
              <a:avLst/>
            </a:prstGeom>
          </p:spPr>
          <p:txBody>
            <a:bodyPr lIns="0" tIns="0" rIns="0" bIns="0" rtlCol="0" anchor="t">
              <a:spAutoFit/>
            </a:bodyPr>
            <a:lstStyle/>
            <a:p>
              <a:pPr marL="0" lvl="0" indent="0" algn="l">
                <a:lnSpc>
                  <a:spcPts val="3551"/>
                </a:lnSpc>
                <a:spcBef>
                  <a:spcPct val="0"/>
                </a:spcBef>
              </a:pPr>
              <a:r>
                <a:rPr lang="en-US" sz="3699" u="none" strike="noStrike" spc="-355">
                  <a:solidFill>
                    <a:srgbClr val="156669"/>
                  </a:solidFill>
                  <a:latin typeface="Grand Cru S"/>
                  <a:ea typeface="Grand Cru S"/>
                  <a:cs typeface="Grand Cru S"/>
                  <a:sym typeface="Grand Cru S"/>
                </a:rPr>
                <a:t>01.</a:t>
              </a:r>
            </a:p>
          </p:txBody>
        </p:sp>
        <p:sp>
          <p:nvSpPr>
            <p:cNvPr id="26" name="TextBox 26"/>
            <p:cNvSpPr txBox="1"/>
            <p:nvPr/>
          </p:nvSpPr>
          <p:spPr>
            <a:xfrm>
              <a:off x="1502696" y="395776"/>
              <a:ext cx="8465221" cy="1840903"/>
            </a:xfrm>
            <a:prstGeom prst="rect">
              <a:avLst/>
            </a:prstGeom>
          </p:spPr>
          <p:txBody>
            <a:bodyPr lIns="0" tIns="0" rIns="0" bIns="0" rtlCol="0" anchor="t">
              <a:spAutoFit/>
            </a:bodyPr>
            <a:lstStyle/>
            <a:p>
              <a:pPr marL="0" lvl="0" indent="0" algn="l">
                <a:lnSpc>
                  <a:spcPts val="3648"/>
                </a:lnSpc>
                <a:spcBef>
                  <a:spcPct val="0"/>
                </a:spcBef>
              </a:pPr>
              <a:r>
                <a:rPr lang="en-US" sz="2238" b="1" u="none" strike="noStrike">
                  <a:solidFill>
                    <a:srgbClr val="156669"/>
                  </a:solidFill>
                  <a:latin typeface="Agrandir Medium"/>
                  <a:ea typeface="Agrandir Medium"/>
                  <a:cs typeface="Agrandir Medium"/>
                  <a:sym typeface="Agrandir Medium"/>
                </a:rPr>
                <a:t>Handling Missing Data: Impute missing values using mean/median or predictive models.</a:t>
              </a:r>
            </a:p>
            <a:p>
              <a:pPr marL="0" lvl="0" indent="0" algn="l">
                <a:lnSpc>
                  <a:spcPts val="3648"/>
                </a:lnSpc>
                <a:spcBef>
                  <a:spcPct val="0"/>
                </a:spcBef>
              </a:pPr>
              <a:r>
                <a:rPr lang="en-US" sz="2238" b="1" u="none" strike="noStrike">
                  <a:solidFill>
                    <a:srgbClr val="156669"/>
                  </a:solidFill>
                  <a:latin typeface="Agrandir Medium"/>
                  <a:ea typeface="Agrandir Medium"/>
                  <a:cs typeface="Agrandir Medium"/>
                  <a:sym typeface="Agrandir Medium"/>
                </a:rPr>
                <a:t>No Missing values</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grpSp>
        <p:nvGrpSpPr>
          <p:cNvPr id="2" name="Group 2"/>
          <p:cNvGrpSpPr/>
          <p:nvPr/>
        </p:nvGrpSpPr>
        <p:grpSpPr>
          <a:xfrm>
            <a:off x="441723" y="379852"/>
            <a:ext cx="17404553" cy="9527296"/>
            <a:chOff x="0" y="0"/>
            <a:chExt cx="23206071" cy="12703061"/>
          </a:xfrm>
        </p:grpSpPr>
        <p:grpSp>
          <p:nvGrpSpPr>
            <p:cNvPr id="3" name="Group 3"/>
            <p:cNvGrpSpPr/>
            <p:nvPr/>
          </p:nvGrpSpPr>
          <p:grpSpPr>
            <a:xfrm>
              <a:off x="0" y="0"/>
              <a:ext cx="23206071" cy="12703061"/>
              <a:chOff x="0" y="0"/>
              <a:chExt cx="4596479" cy="2516124"/>
            </a:xfrm>
          </p:grpSpPr>
          <p:sp>
            <p:nvSpPr>
              <p:cNvPr id="4" name="Freeform 4"/>
              <p:cNvSpPr/>
              <p:nvPr/>
            </p:nvSpPr>
            <p:spPr>
              <a:xfrm>
                <a:off x="0" y="0"/>
                <a:ext cx="4596479" cy="2516124"/>
              </a:xfrm>
              <a:custGeom>
                <a:avLst/>
                <a:gdLst/>
                <a:ahLst/>
                <a:cxnLst/>
                <a:rect l="l" t="t" r="r" b="b"/>
                <a:pathLst>
                  <a:path w="4596479" h="2516124">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520279"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0293" y="186017"/>
              <a:ext cx="22836362" cy="12317628"/>
              <a:chOff x="0" y="0"/>
              <a:chExt cx="4596479" cy="2479279"/>
            </a:xfrm>
          </p:grpSpPr>
          <p:sp>
            <p:nvSpPr>
              <p:cNvPr id="7" name="Freeform 7"/>
              <p:cNvSpPr/>
              <p:nvPr/>
            </p:nvSpPr>
            <p:spPr>
              <a:xfrm>
                <a:off x="0" y="0"/>
                <a:ext cx="4596479" cy="2479279"/>
              </a:xfrm>
              <a:custGeom>
                <a:avLst/>
                <a:gdLst/>
                <a:ahLst/>
                <a:cxnLst/>
                <a:rect l="l" t="t" r="r" b="b"/>
                <a:pathLst>
                  <a:path w="4596479" h="24792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id="8" name="TextBox 8"/>
              <p:cNvSpPr txBox="1"/>
              <p:nvPr/>
            </p:nvSpPr>
            <p:spPr>
              <a:xfrm>
                <a:off x="38100" y="-9525"/>
                <a:ext cx="4520279"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11266162" y="1985622"/>
            <a:ext cx="6060753" cy="3810076"/>
          </a:xfrm>
          <a:custGeom>
            <a:avLst/>
            <a:gdLst/>
            <a:ahLst/>
            <a:cxnLst/>
            <a:rect l="l" t="t" r="r" b="b"/>
            <a:pathLst>
              <a:path w="6060753" h="3810076">
                <a:moveTo>
                  <a:pt x="0" y="0"/>
                </a:moveTo>
                <a:lnTo>
                  <a:pt x="6060754" y="0"/>
                </a:lnTo>
                <a:lnTo>
                  <a:pt x="6060754" y="3810075"/>
                </a:lnTo>
                <a:lnTo>
                  <a:pt x="0" y="3810075"/>
                </a:lnTo>
                <a:lnTo>
                  <a:pt x="0" y="0"/>
                </a:lnTo>
                <a:close/>
              </a:path>
            </a:pathLst>
          </a:custGeom>
          <a:blipFill>
            <a:blip r:embed="rId2"/>
            <a:stretch>
              <a:fillRect/>
            </a:stretch>
          </a:blipFill>
        </p:spPr>
      </p:sp>
      <p:sp>
        <p:nvSpPr>
          <p:cNvPr id="10" name="Freeform 10"/>
          <p:cNvSpPr/>
          <p:nvPr/>
        </p:nvSpPr>
        <p:spPr>
          <a:xfrm>
            <a:off x="11266162" y="5795697"/>
            <a:ext cx="6060753" cy="3730905"/>
          </a:xfrm>
          <a:custGeom>
            <a:avLst/>
            <a:gdLst/>
            <a:ahLst/>
            <a:cxnLst/>
            <a:rect l="l" t="t" r="r" b="b"/>
            <a:pathLst>
              <a:path w="6060753" h="3730905">
                <a:moveTo>
                  <a:pt x="0" y="0"/>
                </a:moveTo>
                <a:lnTo>
                  <a:pt x="6060754" y="0"/>
                </a:lnTo>
                <a:lnTo>
                  <a:pt x="6060754" y="3730906"/>
                </a:lnTo>
                <a:lnTo>
                  <a:pt x="0" y="3730906"/>
                </a:lnTo>
                <a:lnTo>
                  <a:pt x="0" y="0"/>
                </a:lnTo>
                <a:close/>
              </a:path>
            </a:pathLst>
          </a:custGeom>
          <a:blipFill>
            <a:blip r:embed="rId3"/>
            <a:stretch>
              <a:fillRect/>
            </a:stretch>
          </a:blipFill>
        </p:spPr>
      </p:sp>
      <p:sp>
        <p:nvSpPr>
          <p:cNvPr id="11" name="TextBox 11"/>
          <p:cNvSpPr txBox="1"/>
          <p:nvPr/>
        </p:nvSpPr>
        <p:spPr>
          <a:xfrm>
            <a:off x="4210986" y="943584"/>
            <a:ext cx="10634576" cy="908688"/>
          </a:xfrm>
          <a:prstGeom prst="rect">
            <a:avLst/>
          </a:prstGeom>
        </p:spPr>
        <p:txBody>
          <a:bodyPr lIns="0" tIns="0" rIns="0" bIns="0" rtlCol="0" anchor="t">
            <a:spAutoFit/>
          </a:bodyPr>
          <a:lstStyle/>
          <a:p>
            <a:pPr marL="0" lvl="0" indent="0" algn="ctr">
              <a:lnSpc>
                <a:spcPts val="6720"/>
              </a:lnSpc>
            </a:pPr>
            <a:r>
              <a:rPr lang="en-US" sz="7000" b="1" spc="-672">
                <a:solidFill>
                  <a:srgbClr val="156669"/>
                </a:solidFill>
                <a:latin typeface="Grand Cru S Bold"/>
                <a:ea typeface="Grand Cru S Bold"/>
                <a:cs typeface="Grand Cru S Bold"/>
                <a:sym typeface="Grand Cru S Bold"/>
              </a:rPr>
              <a:t>Exploratory Data Analysis </a:t>
            </a:r>
          </a:p>
        </p:txBody>
      </p:sp>
      <p:sp>
        <p:nvSpPr>
          <p:cNvPr id="12" name="TextBox 12"/>
          <p:cNvSpPr txBox="1"/>
          <p:nvPr/>
        </p:nvSpPr>
        <p:spPr>
          <a:xfrm>
            <a:off x="1028700" y="2100604"/>
            <a:ext cx="9276378" cy="1123493"/>
          </a:xfrm>
          <a:prstGeom prst="rect">
            <a:avLst/>
          </a:prstGeom>
        </p:spPr>
        <p:txBody>
          <a:bodyPr lIns="0" tIns="0" rIns="0" bIns="0" rtlCol="0" anchor="t">
            <a:spAutoFit/>
          </a:bodyPr>
          <a:lstStyle/>
          <a:p>
            <a:pPr marL="0" lvl="0" indent="0" algn="ctr">
              <a:lnSpc>
                <a:spcPts val="4278"/>
              </a:lnSpc>
              <a:spcBef>
                <a:spcPct val="0"/>
              </a:spcBef>
            </a:pPr>
            <a:r>
              <a:rPr lang="en-US" sz="2624" b="1">
                <a:solidFill>
                  <a:srgbClr val="156669"/>
                </a:solidFill>
                <a:latin typeface="Agrandir Medium"/>
                <a:ea typeface="Agrandir Medium"/>
                <a:cs typeface="Agrandir Medium"/>
                <a:sym typeface="Agrandir Medium"/>
              </a:rPr>
              <a:t>Purpose: Highlight the patterns, trends, and distributions in the data.</a:t>
            </a:r>
          </a:p>
        </p:txBody>
      </p:sp>
      <p:sp>
        <p:nvSpPr>
          <p:cNvPr id="13" name="TextBox 13"/>
          <p:cNvSpPr txBox="1"/>
          <p:nvPr/>
        </p:nvSpPr>
        <p:spPr>
          <a:xfrm>
            <a:off x="1028700" y="3177500"/>
            <a:ext cx="9648182" cy="6729648"/>
          </a:xfrm>
          <a:prstGeom prst="rect">
            <a:avLst/>
          </a:prstGeom>
        </p:spPr>
        <p:txBody>
          <a:bodyPr lIns="0" tIns="0" rIns="0" bIns="0" rtlCol="0" anchor="t">
            <a:spAutoFit/>
          </a:bodyPr>
          <a:lstStyle/>
          <a:p>
            <a:pPr marL="545095" lvl="1" indent="-272547" algn="l">
              <a:lnSpc>
                <a:spcPts val="4115"/>
              </a:lnSpc>
              <a:spcBef>
                <a:spcPct val="0"/>
              </a:spcBef>
              <a:buFont typeface="Arial"/>
              <a:buChar char="•"/>
            </a:pPr>
            <a:r>
              <a:rPr lang="en-US" sz="2524">
                <a:solidFill>
                  <a:srgbClr val="156669"/>
                </a:solidFill>
                <a:latin typeface="Agrandir"/>
                <a:ea typeface="Agrandir"/>
                <a:cs typeface="Agrandir"/>
                <a:sym typeface="Agrandir"/>
              </a:rPr>
              <a:t>Univa</a:t>
            </a:r>
            <a:r>
              <a:rPr lang="en-US" sz="2524" u="none" strike="noStrike">
                <a:solidFill>
                  <a:srgbClr val="156669"/>
                </a:solidFill>
                <a:latin typeface="Agrandir"/>
                <a:ea typeface="Agrandir"/>
                <a:cs typeface="Agrandir"/>
                <a:sym typeface="Agrandir"/>
              </a:rPr>
              <a:t>riate Analysis: Distribution of Age, Gender, and other features using histograms.</a:t>
            </a:r>
          </a:p>
          <a:p>
            <a:pPr marL="545095" lvl="1" indent="-272547" algn="l">
              <a:lnSpc>
                <a:spcPts val="4115"/>
              </a:lnSpc>
              <a:spcBef>
                <a:spcPct val="0"/>
              </a:spcBef>
              <a:buFont typeface="Arial"/>
              <a:buChar char="•"/>
            </a:pPr>
            <a:r>
              <a:rPr lang="en-US" sz="2524" u="none" strike="noStrike">
                <a:solidFill>
                  <a:srgbClr val="156669"/>
                </a:solidFill>
                <a:latin typeface="Agrandir"/>
                <a:ea typeface="Agrandir"/>
                <a:cs typeface="Agrandir"/>
                <a:sym typeface="Agrandir"/>
              </a:rPr>
              <a:t>Bivariate Analysis: Correlation between features (e.g., Age vs. Class) using scatter plots or heatmaps.</a:t>
            </a:r>
          </a:p>
          <a:p>
            <a:pPr marL="545095" lvl="1" indent="-272547" algn="l">
              <a:lnSpc>
                <a:spcPts val="4115"/>
              </a:lnSpc>
              <a:spcBef>
                <a:spcPct val="0"/>
              </a:spcBef>
              <a:buFont typeface="Arial"/>
              <a:buChar char="•"/>
            </a:pPr>
            <a:r>
              <a:rPr lang="en-US" sz="2524" u="none" strike="noStrike">
                <a:solidFill>
                  <a:srgbClr val="156669"/>
                </a:solidFill>
                <a:latin typeface="Agrandir"/>
                <a:ea typeface="Agrandir"/>
                <a:cs typeface="Agrandir"/>
                <a:sym typeface="Agrandir"/>
              </a:rPr>
              <a:t>Outliers: Visuals showing box plots for features like Age.</a:t>
            </a:r>
          </a:p>
          <a:p>
            <a:pPr marL="545095" lvl="1" indent="-272547" algn="l">
              <a:lnSpc>
                <a:spcPts val="4115"/>
              </a:lnSpc>
              <a:spcBef>
                <a:spcPct val="0"/>
              </a:spcBef>
              <a:buFont typeface="Arial"/>
              <a:buChar char="•"/>
            </a:pPr>
            <a:r>
              <a:rPr lang="en-US" sz="2524" u="none" strike="noStrike">
                <a:solidFill>
                  <a:srgbClr val="156669"/>
                </a:solidFill>
                <a:latin typeface="Agrandir"/>
                <a:ea typeface="Agrandir"/>
                <a:cs typeface="Agrandir"/>
                <a:sym typeface="Agrandir"/>
              </a:rPr>
              <a:t>Class Distribution: Bar chart showing the ratio of diabetic vs. non-diabetic samples.</a:t>
            </a:r>
          </a:p>
          <a:p>
            <a:pPr marL="545095" lvl="1" indent="-272547" algn="l">
              <a:lnSpc>
                <a:spcPts val="4115"/>
              </a:lnSpc>
              <a:spcBef>
                <a:spcPct val="0"/>
              </a:spcBef>
              <a:buFont typeface="Arial"/>
              <a:buChar char="•"/>
            </a:pPr>
            <a:r>
              <a:rPr lang="en-US" sz="2524" u="none" strike="noStrike">
                <a:solidFill>
                  <a:srgbClr val="156669"/>
                </a:solidFill>
                <a:latin typeface="Agrandir"/>
                <a:ea typeface="Agrandir"/>
                <a:cs typeface="Agrandir"/>
                <a:sym typeface="Agrandir"/>
              </a:rPr>
              <a:t>Visuals:</a:t>
            </a:r>
          </a:p>
          <a:p>
            <a:pPr marL="545095" lvl="1" indent="-272547" algn="l">
              <a:lnSpc>
                <a:spcPts val="4115"/>
              </a:lnSpc>
              <a:spcBef>
                <a:spcPct val="0"/>
              </a:spcBef>
              <a:buFont typeface="Arial"/>
              <a:buChar char="•"/>
            </a:pPr>
            <a:r>
              <a:rPr lang="en-US" sz="2524" u="none" strike="noStrike">
                <a:solidFill>
                  <a:srgbClr val="156669"/>
                </a:solidFill>
                <a:latin typeface="Agrandir"/>
                <a:ea typeface="Agrandir"/>
                <a:cs typeface="Agrandir"/>
                <a:sym typeface="Agrandir"/>
              </a:rPr>
              <a:t>Heatmap for correlation analysis.</a:t>
            </a:r>
          </a:p>
          <a:p>
            <a:pPr marL="545095" lvl="1" indent="-272547" algn="l">
              <a:lnSpc>
                <a:spcPts val="4115"/>
              </a:lnSpc>
              <a:spcBef>
                <a:spcPct val="0"/>
              </a:spcBef>
              <a:buFont typeface="Arial"/>
              <a:buChar char="•"/>
            </a:pPr>
            <a:r>
              <a:rPr lang="en-US" sz="2524" u="none" strike="noStrike">
                <a:solidFill>
                  <a:srgbClr val="156669"/>
                </a:solidFill>
                <a:latin typeface="Agrandir"/>
                <a:ea typeface="Agrandir"/>
                <a:cs typeface="Agrandir"/>
                <a:sym typeface="Agrandir"/>
              </a:rPr>
              <a:t>Boxplots for visualizing outliers in features like Age.</a:t>
            </a:r>
          </a:p>
          <a:p>
            <a:pPr marL="545095" lvl="1" indent="-272547" algn="l">
              <a:lnSpc>
                <a:spcPts val="4115"/>
              </a:lnSpc>
              <a:spcBef>
                <a:spcPct val="0"/>
              </a:spcBef>
              <a:buFont typeface="Arial"/>
              <a:buChar char="•"/>
            </a:pPr>
            <a:r>
              <a:rPr lang="en-US" sz="2524" u="none" strike="noStrike">
                <a:solidFill>
                  <a:srgbClr val="156669"/>
                </a:solidFill>
                <a:latin typeface="Agrandir"/>
                <a:ea typeface="Agrandir"/>
                <a:cs typeface="Agrandir"/>
                <a:sym typeface="Agrandir"/>
              </a:rPr>
              <a:t>Histograms to show the distribution of key features like Age.</a:t>
            </a:r>
          </a:p>
          <a:p>
            <a:pPr marL="0" lvl="0" indent="0" algn="l">
              <a:lnSpc>
                <a:spcPts val="4115"/>
              </a:lnSpc>
              <a:spcBef>
                <a:spcPct val="0"/>
              </a:spcBef>
            </a:pPr>
            <a:endParaRPr lang="en-US" sz="2524" u="none" strike="noStrike">
              <a:solidFill>
                <a:srgbClr val="156669"/>
              </a:solidFill>
              <a:latin typeface="Agrandir"/>
              <a:ea typeface="Agrandir"/>
              <a:cs typeface="Agrandir"/>
              <a:sym typeface="Agrandi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grpSp>
        <p:nvGrpSpPr>
          <p:cNvPr id="2" name="Group 2"/>
          <p:cNvGrpSpPr/>
          <p:nvPr/>
        </p:nvGrpSpPr>
        <p:grpSpPr>
          <a:xfrm>
            <a:off x="441723" y="379852"/>
            <a:ext cx="17404553" cy="9527296"/>
            <a:chOff x="0" y="0"/>
            <a:chExt cx="23206071" cy="12703061"/>
          </a:xfrm>
        </p:grpSpPr>
        <p:grpSp>
          <p:nvGrpSpPr>
            <p:cNvPr id="3" name="Group 3"/>
            <p:cNvGrpSpPr/>
            <p:nvPr/>
          </p:nvGrpSpPr>
          <p:grpSpPr>
            <a:xfrm>
              <a:off x="0" y="0"/>
              <a:ext cx="23206071" cy="12703061"/>
              <a:chOff x="0" y="0"/>
              <a:chExt cx="4596479" cy="2516124"/>
            </a:xfrm>
          </p:grpSpPr>
          <p:sp>
            <p:nvSpPr>
              <p:cNvPr id="4" name="Freeform 4"/>
              <p:cNvSpPr/>
              <p:nvPr/>
            </p:nvSpPr>
            <p:spPr>
              <a:xfrm>
                <a:off x="0" y="0"/>
                <a:ext cx="4596479" cy="2516124"/>
              </a:xfrm>
              <a:custGeom>
                <a:avLst/>
                <a:gdLst/>
                <a:ahLst/>
                <a:cxnLst/>
                <a:rect l="l" t="t" r="r" b="b"/>
                <a:pathLst>
                  <a:path w="4596479" h="2516124">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520279"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0293" y="186017"/>
              <a:ext cx="22836362" cy="12317628"/>
              <a:chOff x="0" y="0"/>
              <a:chExt cx="4596479" cy="2479279"/>
            </a:xfrm>
          </p:grpSpPr>
          <p:sp>
            <p:nvSpPr>
              <p:cNvPr id="7" name="Freeform 7"/>
              <p:cNvSpPr/>
              <p:nvPr/>
            </p:nvSpPr>
            <p:spPr>
              <a:xfrm>
                <a:off x="0" y="0"/>
                <a:ext cx="4596479" cy="2479279"/>
              </a:xfrm>
              <a:custGeom>
                <a:avLst/>
                <a:gdLst/>
                <a:ahLst/>
                <a:cxnLst/>
                <a:rect l="l" t="t" r="r" b="b"/>
                <a:pathLst>
                  <a:path w="4596479" h="24792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id="8" name="TextBox 8"/>
              <p:cNvSpPr txBox="1"/>
              <p:nvPr/>
            </p:nvSpPr>
            <p:spPr>
              <a:xfrm>
                <a:off x="38100" y="-9525"/>
                <a:ext cx="4520279"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8021706" y="2133814"/>
            <a:ext cx="10722882" cy="6862203"/>
          </a:xfrm>
          <a:custGeom>
            <a:avLst/>
            <a:gdLst/>
            <a:ahLst/>
            <a:cxnLst/>
            <a:rect l="l" t="t" r="r" b="b"/>
            <a:pathLst>
              <a:path w="10722882" h="6862203">
                <a:moveTo>
                  <a:pt x="0" y="0"/>
                </a:moveTo>
                <a:lnTo>
                  <a:pt x="10722882" y="0"/>
                </a:lnTo>
                <a:lnTo>
                  <a:pt x="10722882" y="6862203"/>
                </a:lnTo>
                <a:lnTo>
                  <a:pt x="0" y="6862203"/>
                </a:lnTo>
                <a:lnTo>
                  <a:pt x="0" y="0"/>
                </a:lnTo>
                <a:close/>
              </a:path>
            </a:pathLst>
          </a:custGeom>
          <a:blipFill>
            <a:blip r:embed="rId2"/>
            <a:stretch>
              <a:fillRect t="-9410"/>
            </a:stretch>
          </a:blipFill>
        </p:spPr>
      </p:sp>
      <p:sp>
        <p:nvSpPr>
          <p:cNvPr id="10" name="TextBox 10"/>
          <p:cNvSpPr txBox="1"/>
          <p:nvPr/>
        </p:nvSpPr>
        <p:spPr>
          <a:xfrm>
            <a:off x="6389332" y="892161"/>
            <a:ext cx="6993815" cy="908688"/>
          </a:xfrm>
          <a:prstGeom prst="rect">
            <a:avLst/>
          </a:prstGeom>
        </p:spPr>
        <p:txBody>
          <a:bodyPr lIns="0" tIns="0" rIns="0" bIns="0" rtlCol="0" anchor="t">
            <a:spAutoFit/>
          </a:bodyPr>
          <a:lstStyle/>
          <a:p>
            <a:pPr marL="0" lvl="0" indent="0" algn="l">
              <a:lnSpc>
                <a:spcPts val="6720"/>
              </a:lnSpc>
            </a:pPr>
            <a:r>
              <a:rPr lang="en-US" sz="7000" b="1" spc="-672">
                <a:solidFill>
                  <a:srgbClr val="156669"/>
                </a:solidFill>
                <a:latin typeface="Grand Cru S Bold"/>
                <a:ea typeface="Grand Cru S Bold"/>
                <a:cs typeface="Grand Cru S Bold"/>
                <a:sym typeface="Grand Cru S Bold"/>
              </a:rPr>
              <a:t>Feature Selection</a:t>
            </a:r>
          </a:p>
        </p:txBody>
      </p:sp>
      <p:sp>
        <p:nvSpPr>
          <p:cNvPr id="11" name="TextBox 11"/>
          <p:cNvSpPr txBox="1"/>
          <p:nvPr/>
        </p:nvSpPr>
        <p:spPr>
          <a:xfrm>
            <a:off x="1028700" y="2248868"/>
            <a:ext cx="8227224" cy="6747149"/>
          </a:xfrm>
          <a:prstGeom prst="rect">
            <a:avLst/>
          </a:prstGeom>
        </p:spPr>
        <p:txBody>
          <a:bodyPr lIns="0" tIns="0" rIns="0" bIns="0" rtlCol="0" anchor="t">
            <a:spAutoFit/>
          </a:bodyPr>
          <a:lstStyle/>
          <a:p>
            <a:pPr marL="0" lvl="0" indent="0" algn="l">
              <a:lnSpc>
                <a:spcPts val="3592"/>
              </a:lnSpc>
            </a:pPr>
            <a:r>
              <a:rPr lang="en-US" sz="2204" b="1">
                <a:solidFill>
                  <a:srgbClr val="156669"/>
                </a:solidFill>
                <a:latin typeface="Agrandir Medium"/>
                <a:ea typeface="Agrandir Medium"/>
                <a:cs typeface="Agrandir Medium"/>
                <a:sym typeface="Agrandir Medium"/>
              </a:rPr>
              <a:t>Key Observations from the Correlation Matrix:</a:t>
            </a:r>
          </a:p>
          <a:p>
            <a:pPr marL="475906" lvl="1" indent="-237953" algn="l">
              <a:lnSpc>
                <a:spcPts val="3592"/>
              </a:lnSpc>
              <a:buFont typeface="Arial"/>
              <a:buChar char="•"/>
            </a:pPr>
            <a:r>
              <a:rPr lang="en-US" sz="2204" b="1">
                <a:solidFill>
                  <a:srgbClr val="156669"/>
                </a:solidFill>
                <a:latin typeface="Agrandir Medium"/>
                <a:ea typeface="Agrandir Medium"/>
                <a:cs typeface="Agrandir Medium"/>
                <a:sym typeface="Agrandir Medium"/>
              </a:rPr>
              <a:t>Strong Correlation with Class (Target):</a:t>
            </a:r>
          </a:p>
          <a:p>
            <a:pPr marL="951811" lvl="2" indent="-317270" algn="l">
              <a:lnSpc>
                <a:spcPts val="3592"/>
              </a:lnSpc>
              <a:buFont typeface="Arial"/>
              <a:buChar char="⚬"/>
            </a:pPr>
            <a:r>
              <a:rPr lang="en-US" sz="2204" b="1">
                <a:solidFill>
                  <a:srgbClr val="156669"/>
                </a:solidFill>
                <a:latin typeface="Agrandir Medium"/>
                <a:ea typeface="Agrandir Medium"/>
                <a:cs typeface="Agrandir Medium"/>
                <a:sym typeface="Agrandir Medium"/>
              </a:rPr>
              <a:t>Polyuria (0.62) and Polydipsia (0.59) are strong indicators of diabetes.</a:t>
            </a:r>
          </a:p>
          <a:p>
            <a:pPr marL="475906" lvl="1" indent="-237953" algn="l">
              <a:lnSpc>
                <a:spcPts val="3592"/>
              </a:lnSpc>
              <a:buFont typeface="Arial"/>
              <a:buChar char="•"/>
            </a:pPr>
            <a:r>
              <a:rPr lang="en-US" sz="2204" b="1">
                <a:solidFill>
                  <a:srgbClr val="156669"/>
                </a:solidFill>
                <a:latin typeface="Agrandir Medium"/>
                <a:ea typeface="Agrandir Medium"/>
                <a:cs typeface="Agrandir Medium"/>
                <a:sym typeface="Agrandir Medium"/>
              </a:rPr>
              <a:t>Moderate Correlation Among Symptoms:</a:t>
            </a:r>
          </a:p>
          <a:p>
            <a:pPr marL="951811" lvl="2" indent="-317270" algn="l">
              <a:lnSpc>
                <a:spcPts val="3592"/>
              </a:lnSpc>
              <a:buFont typeface="Arial"/>
              <a:buChar char="⚬"/>
            </a:pPr>
            <a:r>
              <a:rPr lang="en-US" sz="2204" b="1">
                <a:solidFill>
                  <a:srgbClr val="156669"/>
                </a:solidFill>
                <a:latin typeface="Agrandir Medium"/>
                <a:ea typeface="Agrandir Medium"/>
                <a:cs typeface="Agrandir Medium"/>
                <a:sym typeface="Agrandir Medium"/>
              </a:rPr>
              <a:t>Polyuria and Polydipsia (0.52) often occur together.</a:t>
            </a:r>
          </a:p>
          <a:p>
            <a:pPr marL="951811" lvl="2" indent="-317270" algn="l">
              <a:lnSpc>
                <a:spcPts val="3592"/>
              </a:lnSpc>
              <a:buFont typeface="Arial"/>
              <a:buChar char="⚬"/>
            </a:pPr>
            <a:r>
              <a:rPr lang="en-US" sz="2204" b="1">
                <a:solidFill>
                  <a:srgbClr val="156669"/>
                </a:solidFill>
                <a:latin typeface="Agrandir Medium"/>
                <a:ea typeface="Agrandir Medium"/>
                <a:cs typeface="Agrandir Medium"/>
                <a:sym typeface="Agrandir Medium"/>
              </a:rPr>
              <a:t>Weakness and Sudden Weight Loss (0.36) show a moderate relationship.</a:t>
            </a:r>
          </a:p>
          <a:p>
            <a:pPr marL="475906" lvl="1" indent="-237953" algn="l">
              <a:lnSpc>
                <a:spcPts val="3592"/>
              </a:lnSpc>
              <a:buFont typeface="Arial"/>
              <a:buChar char="•"/>
            </a:pPr>
            <a:r>
              <a:rPr lang="en-US" sz="2204" b="1">
                <a:solidFill>
                  <a:srgbClr val="156669"/>
                </a:solidFill>
                <a:latin typeface="Agrandir Medium"/>
                <a:ea typeface="Agrandir Medium"/>
                <a:cs typeface="Agrandir Medium"/>
                <a:sym typeface="Agrandir Medium"/>
              </a:rPr>
              <a:t>Low or No Correlation:</a:t>
            </a:r>
          </a:p>
          <a:p>
            <a:pPr marL="951811" lvl="2" indent="-317270" algn="l">
              <a:lnSpc>
                <a:spcPts val="3592"/>
              </a:lnSpc>
              <a:buFont typeface="Arial"/>
              <a:buChar char="⚬"/>
            </a:pPr>
            <a:r>
              <a:rPr lang="en-US" sz="2204" b="1">
                <a:solidFill>
                  <a:srgbClr val="156669"/>
                </a:solidFill>
                <a:latin typeface="Agrandir Medium"/>
                <a:ea typeface="Agrandir Medium"/>
                <a:cs typeface="Agrandir Medium"/>
                <a:sym typeface="Agrandir Medium"/>
              </a:rPr>
              <a:t>Alopecia, Genital Thrush, and Muscle Stiffness have low predictive power for diabetes.</a:t>
            </a:r>
          </a:p>
          <a:p>
            <a:pPr marL="475906" lvl="1" indent="-237953" algn="l">
              <a:lnSpc>
                <a:spcPts val="3592"/>
              </a:lnSpc>
              <a:buFont typeface="Arial"/>
              <a:buChar char="•"/>
            </a:pPr>
            <a:r>
              <a:rPr lang="en-US" sz="2204" b="1">
                <a:solidFill>
                  <a:srgbClr val="156669"/>
                </a:solidFill>
                <a:latin typeface="Agrandir Medium"/>
                <a:ea typeface="Agrandir Medium"/>
                <a:cs typeface="Agrandir Medium"/>
                <a:sym typeface="Agrandir Medium"/>
              </a:rPr>
              <a:t>Age:</a:t>
            </a:r>
          </a:p>
          <a:p>
            <a:pPr marL="951811" lvl="2" indent="-317270" algn="l">
              <a:lnSpc>
                <a:spcPts val="3592"/>
              </a:lnSpc>
              <a:buFont typeface="Arial"/>
              <a:buChar char="⚬"/>
            </a:pPr>
            <a:r>
              <a:rPr lang="en-US" sz="2204" b="1">
                <a:solidFill>
                  <a:srgbClr val="156669"/>
                </a:solidFill>
                <a:latin typeface="Agrandir Medium"/>
                <a:ea typeface="Agrandir Medium"/>
                <a:cs typeface="Agrandir Medium"/>
                <a:sym typeface="Agrandir Medium"/>
              </a:rPr>
              <a:t>Age has very low correlation with most symptoms and may not strongly predict diabetes in this dataset.</a:t>
            </a:r>
          </a:p>
          <a:p>
            <a:pPr algn="l">
              <a:lnSpc>
                <a:spcPts val="3592"/>
              </a:lnSpc>
            </a:pPr>
            <a:endParaRPr lang="en-US" sz="2204" b="1">
              <a:solidFill>
                <a:srgbClr val="156669"/>
              </a:solidFill>
              <a:latin typeface="Agrandir Medium"/>
              <a:ea typeface="Agrandir Medium"/>
              <a:cs typeface="Agrandir Medium"/>
              <a:sym typeface="Agrandir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grpSp>
        <p:nvGrpSpPr>
          <p:cNvPr id="2" name="Group 2"/>
          <p:cNvGrpSpPr/>
          <p:nvPr/>
        </p:nvGrpSpPr>
        <p:grpSpPr>
          <a:xfrm>
            <a:off x="441723" y="379852"/>
            <a:ext cx="17404553" cy="9527296"/>
            <a:chOff x="0" y="0"/>
            <a:chExt cx="23206071" cy="12703061"/>
          </a:xfrm>
        </p:grpSpPr>
        <p:grpSp>
          <p:nvGrpSpPr>
            <p:cNvPr id="3" name="Group 3"/>
            <p:cNvGrpSpPr/>
            <p:nvPr/>
          </p:nvGrpSpPr>
          <p:grpSpPr>
            <a:xfrm>
              <a:off x="0" y="0"/>
              <a:ext cx="23206071" cy="12703061"/>
              <a:chOff x="0" y="0"/>
              <a:chExt cx="4596479" cy="2516124"/>
            </a:xfrm>
          </p:grpSpPr>
          <p:sp>
            <p:nvSpPr>
              <p:cNvPr id="4" name="Freeform 4"/>
              <p:cNvSpPr/>
              <p:nvPr/>
            </p:nvSpPr>
            <p:spPr>
              <a:xfrm>
                <a:off x="0" y="0"/>
                <a:ext cx="4596479" cy="2516124"/>
              </a:xfrm>
              <a:custGeom>
                <a:avLst/>
                <a:gdLst/>
                <a:ahLst/>
                <a:cxnLst/>
                <a:rect l="l" t="t" r="r" b="b"/>
                <a:pathLst>
                  <a:path w="4596479" h="2516124">
                    <a:moveTo>
                      <a:pt x="4517061" y="0"/>
                    </a:moveTo>
                    <a:lnTo>
                      <a:pt x="79418" y="0"/>
                    </a:lnTo>
                    <a:cubicBezTo>
                      <a:pt x="79418" y="43699"/>
                      <a:pt x="44079" y="79418"/>
                      <a:pt x="0" y="79418"/>
                    </a:cubicBezTo>
                    <a:lnTo>
                      <a:pt x="0" y="2436706"/>
                    </a:lnTo>
                    <a:cubicBezTo>
                      <a:pt x="43699" y="2436706"/>
                      <a:pt x="79418" y="2472045"/>
                      <a:pt x="79418" y="2516124"/>
                    </a:cubicBezTo>
                    <a:lnTo>
                      <a:pt x="4517061" y="2516124"/>
                    </a:lnTo>
                    <a:cubicBezTo>
                      <a:pt x="4517061" y="2472425"/>
                      <a:pt x="4552400" y="2436706"/>
                      <a:pt x="4596479" y="2436706"/>
                    </a:cubicBezTo>
                    <a:lnTo>
                      <a:pt x="4596479" y="79418"/>
                    </a:lnTo>
                    <a:cubicBezTo>
                      <a:pt x="4552780" y="79418"/>
                      <a:pt x="4517061" y="44079"/>
                      <a:pt x="4517061" y="0"/>
                    </a:cubicBezTo>
                    <a:close/>
                  </a:path>
                </a:pathLst>
              </a:custGeom>
              <a:solidFill>
                <a:srgbClr val="000000">
                  <a:alpha val="0"/>
                </a:srgbClr>
              </a:solidFill>
              <a:ln w="19050" cap="sq">
                <a:solidFill>
                  <a:srgbClr val="261310"/>
                </a:solidFill>
                <a:prstDash val="solid"/>
                <a:miter/>
              </a:ln>
            </p:spPr>
          </p:sp>
          <p:sp>
            <p:nvSpPr>
              <p:cNvPr id="5" name="TextBox 5"/>
              <p:cNvSpPr txBox="1"/>
              <p:nvPr/>
            </p:nvSpPr>
            <p:spPr>
              <a:xfrm>
                <a:off x="38100" y="-9525"/>
                <a:ext cx="4520279" cy="2487549"/>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70293" y="186017"/>
              <a:ext cx="22836362" cy="12317628"/>
              <a:chOff x="0" y="0"/>
              <a:chExt cx="4596479" cy="2479279"/>
            </a:xfrm>
          </p:grpSpPr>
          <p:sp>
            <p:nvSpPr>
              <p:cNvPr id="7" name="Freeform 7"/>
              <p:cNvSpPr/>
              <p:nvPr/>
            </p:nvSpPr>
            <p:spPr>
              <a:xfrm>
                <a:off x="0" y="0"/>
                <a:ext cx="4596479" cy="2479279"/>
              </a:xfrm>
              <a:custGeom>
                <a:avLst/>
                <a:gdLst/>
                <a:ahLst/>
                <a:cxnLst/>
                <a:rect l="l" t="t" r="r" b="b"/>
                <a:pathLst>
                  <a:path w="4596479" h="2479279">
                    <a:moveTo>
                      <a:pt x="4517061" y="0"/>
                    </a:moveTo>
                    <a:lnTo>
                      <a:pt x="79418" y="0"/>
                    </a:lnTo>
                    <a:cubicBezTo>
                      <a:pt x="79418" y="43699"/>
                      <a:pt x="44079" y="79418"/>
                      <a:pt x="0" y="79418"/>
                    </a:cubicBezTo>
                    <a:lnTo>
                      <a:pt x="0" y="2399861"/>
                    </a:lnTo>
                    <a:cubicBezTo>
                      <a:pt x="43699" y="2399861"/>
                      <a:pt x="79418" y="2435200"/>
                      <a:pt x="79418" y="2479279"/>
                    </a:cubicBezTo>
                    <a:lnTo>
                      <a:pt x="4517061" y="2479279"/>
                    </a:lnTo>
                    <a:cubicBezTo>
                      <a:pt x="4517061" y="2435580"/>
                      <a:pt x="4552400" y="2399861"/>
                      <a:pt x="4596479" y="2399861"/>
                    </a:cubicBezTo>
                    <a:lnTo>
                      <a:pt x="4596479" y="79418"/>
                    </a:lnTo>
                    <a:cubicBezTo>
                      <a:pt x="4552780" y="79418"/>
                      <a:pt x="4517061" y="44079"/>
                      <a:pt x="4517061" y="0"/>
                    </a:cubicBezTo>
                    <a:close/>
                  </a:path>
                </a:pathLst>
              </a:custGeom>
              <a:solidFill>
                <a:srgbClr val="F8F2EC"/>
              </a:solidFill>
            </p:spPr>
          </p:sp>
          <p:sp>
            <p:nvSpPr>
              <p:cNvPr id="8" name="TextBox 8"/>
              <p:cNvSpPr txBox="1"/>
              <p:nvPr/>
            </p:nvSpPr>
            <p:spPr>
              <a:xfrm>
                <a:off x="38100" y="-9525"/>
                <a:ext cx="4520279" cy="2450704"/>
              </a:xfrm>
              <a:prstGeom prst="rect">
                <a:avLst/>
              </a:prstGeom>
            </p:spPr>
            <p:txBody>
              <a:bodyPr lIns="50800" tIns="50800" rIns="50800" bIns="50800" rtlCol="0" anchor="ctr"/>
              <a:lstStyle/>
              <a:p>
                <a:pPr algn="ctr">
                  <a:lnSpc>
                    <a:spcPts val="2659"/>
                  </a:lnSpc>
                </a:pPr>
                <a:endParaRPr/>
              </a:p>
            </p:txBody>
          </p:sp>
        </p:grpSp>
      </p:grpSp>
      <p:sp>
        <p:nvSpPr>
          <p:cNvPr id="9" name="Freeform 9"/>
          <p:cNvSpPr/>
          <p:nvPr/>
        </p:nvSpPr>
        <p:spPr>
          <a:xfrm>
            <a:off x="9144000" y="1845039"/>
            <a:ext cx="8352296" cy="7849537"/>
          </a:xfrm>
          <a:custGeom>
            <a:avLst/>
            <a:gdLst/>
            <a:ahLst/>
            <a:cxnLst/>
            <a:rect l="l" t="t" r="r" b="b"/>
            <a:pathLst>
              <a:path w="8352296" h="7849537">
                <a:moveTo>
                  <a:pt x="0" y="0"/>
                </a:moveTo>
                <a:lnTo>
                  <a:pt x="8352296" y="0"/>
                </a:lnTo>
                <a:lnTo>
                  <a:pt x="8352296" y="7849537"/>
                </a:lnTo>
                <a:lnTo>
                  <a:pt x="0" y="7849537"/>
                </a:lnTo>
                <a:lnTo>
                  <a:pt x="0" y="0"/>
                </a:lnTo>
                <a:close/>
              </a:path>
            </a:pathLst>
          </a:custGeom>
          <a:blipFill>
            <a:blip r:embed="rId2"/>
            <a:stretch>
              <a:fillRect/>
            </a:stretch>
          </a:blipFill>
        </p:spPr>
      </p:sp>
      <p:sp>
        <p:nvSpPr>
          <p:cNvPr id="10" name="TextBox 10"/>
          <p:cNvSpPr txBox="1"/>
          <p:nvPr/>
        </p:nvSpPr>
        <p:spPr>
          <a:xfrm>
            <a:off x="1028700" y="936352"/>
            <a:ext cx="7924800" cy="908688"/>
          </a:xfrm>
          <a:prstGeom prst="rect">
            <a:avLst/>
          </a:prstGeom>
        </p:spPr>
        <p:txBody>
          <a:bodyPr lIns="0" tIns="0" rIns="0" bIns="0" rtlCol="0" anchor="t">
            <a:spAutoFit/>
          </a:bodyPr>
          <a:lstStyle/>
          <a:p>
            <a:pPr marL="0" lvl="0" indent="0" algn="l">
              <a:lnSpc>
                <a:spcPts val="6720"/>
              </a:lnSpc>
            </a:pPr>
            <a:r>
              <a:rPr lang="en-US" sz="7000" b="1" spc="-672">
                <a:solidFill>
                  <a:srgbClr val="064D6D"/>
                </a:solidFill>
                <a:latin typeface="Grand Cru S Bold"/>
                <a:ea typeface="Grand Cru S Bold"/>
                <a:cs typeface="Grand Cru S Bold"/>
                <a:sym typeface="Grand Cru S Bold"/>
              </a:rPr>
              <a:t>Model Development</a:t>
            </a:r>
          </a:p>
        </p:txBody>
      </p:sp>
      <p:sp>
        <p:nvSpPr>
          <p:cNvPr id="11" name="TextBox 11"/>
          <p:cNvSpPr txBox="1"/>
          <p:nvPr/>
        </p:nvSpPr>
        <p:spPr>
          <a:xfrm>
            <a:off x="1028700" y="2384070"/>
            <a:ext cx="8310513" cy="7310506"/>
          </a:xfrm>
          <a:prstGeom prst="rect">
            <a:avLst/>
          </a:prstGeom>
        </p:spPr>
        <p:txBody>
          <a:bodyPr lIns="0" tIns="0" rIns="0" bIns="0" rtlCol="0" anchor="t">
            <a:spAutoFit/>
          </a:bodyPr>
          <a:lstStyle/>
          <a:p>
            <a:pPr algn="l">
              <a:lnSpc>
                <a:spcPts val="3426"/>
              </a:lnSpc>
            </a:pPr>
            <a:r>
              <a:rPr lang="en-US" sz="2102">
                <a:solidFill>
                  <a:srgbClr val="064D6D"/>
                </a:solidFill>
                <a:latin typeface="Agrandir"/>
                <a:ea typeface="Agrandir"/>
                <a:cs typeface="Agrandir"/>
                <a:sym typeface="Agrandir"/>
              </a:rPr>
              <a:t>Model Development Summary</a:t>
            </a:r>
          </a:p>
          <a:p>
            <a:pPr marL="453914" lvl="1" indent="-226957" algn="l">
              <a:lnSpc>
                <a:spcPts val="3426"/>
              </a:lnSpc>
              <a:buFont typeface="Arial"/>
              <a:buChar char="•"/>
            </a:pPr>
            <a:r>
              <a:rPr lang="en-US" sz="2102">
                <a:solidFill>
                  <a:srgbClr val="064D6D"/>
                </a:solidFill>
                <a:latin typeface="Agrandir"/>
                <a:ea typeface="Agrandir"/>
                <a:cs typeface="Agrandir"/>
                <a:sym typeface="Agrandir"/>
              </a:rPr>
              <a:t>Data Preparation:</a:t>
            </a:r>
          </a:p>
          <a:p>
            <a:pPr marL="907828" lvl="2" indent="-302609" algn="l">
              <a:lnSpc>
                <a:spcPts val="3426"/>
              </a:lnSpc>
              <a:buFont typeface="Arial"/>
              <a:buChar char="⚬"/>
            </a:pPr>
            <a:r>
              <a:rPr lang="en-US" sz="2102">
                <a:solidFill>
                  <a:srgbClr val="064D6D"/>
                </a:solidFill>
                <a:latin typeface="Agrandir"/>
                <a:ea typeface="Agrandir"/>
                <a:cs typeface="Agrandir"/>
                <a:sym typeface="Agrandir"/>
              </a:rPr>
              <a:t>Feature selection focused on symptoms.</a:t>
            </a:r>
          </a:p>
          <a:p>
            <a:pPr marL="907828" lvl="2" indent="-302609" algn="l">
              <a:lnSpc>
                <a:spcPts val="3426"/>
              </a:lnSpc>
              <a:buFont typeface="Arial"/>
              <a:buChar char="⚬"/>
            </a:pPr>
            <a:r>
              <a:rPr lang="en-US" sz="2102">
                <a:solidFill>
                  <a:srgbClr val="064D6D"/>
                </a:solidFill>
                <a:latin typeface="Agrandir"/>
                <a:ea typeface="Agrandir"/>
                <a:cs typeface="Agrandir"/>
                <a:sym typeface="Agrandir"/>
              </a:rPr>
              <a:t>Data split: 70% training, 30% testing.</a:t>
            </a:r>
          </a:p>
          <a:p>
            <a:pPr marL="453914" lvl="1" indent="-226957" algn="l">
              <a:lnSpc>
                <a:spcPts val="3426"/>
              </a:lnSpc>
              <a:buFont typeface="Arial"/>
              <a:buChar char="•"/>
            </a:pPr>
            <a:r>
              <a:rPr lang="en-US" sz="2102">
                <a:solidFill>
                  <a:srgbClr val="064D6D"/>
                </a:solidFill>
                <a:latin typeface="Agrandir"/>
                <a:ea typeface="Agrandir"/>
                <a:cs typeface="Agrandir"/>
                <a:sym typeface="Agrandir"/>
              </a:rPr>
              <a:t>Models &amp; Key Hyperparameters:</a:t>
            </a:r>
          </a:p>
          <a:p>
            <a:pPr marL="907828" lvl="2" indent="-302609" algn="l">
              <a:lnSpc>
                <a:spcPts val="3426"/>
              </a:lnSpc>
              <a:buFont typeface="Arial"/>
              <a:buChar char="⚬"/>
            </a:pPr>
            <a:r>
              <a:rPr lang="en-US" sz="2102">
                <a:solidFill>
                  <a:srgbClr val="064D6D"/>
                </a:solidFill>
                <a:latin typeface="Agrandir"/>
                <a:ea typeface="Agrandir"/>
                <a:cs typeface="Agrandir"/>
                <a:sym typeface="Agrandir"/>
              </a:rPr>
              <a:t>Random Forest: n_estimators=100, max_depth=None.</a:t>
            </a:r>
          </a:p>
          <a:p>
            <a:pPr marL="907828" lvl="2" indent="-302609" algn="l">
              <a:lnSpc>
                <a:spcPts val="3426"/>
              </a:lnSpc>
              <a:buFont typeface="Arial"/>
              <a:buChar char="⚬"/>
            </a:pPr>
            <a:r>
              <a:rPr lang="en-US" sz="2102">
                <a:solidFill>
                  <a:srgbClr val="064D6D"/>
                </a:solidFill>
                <a:latin typeface="Agrandir"/>
                <a:ea typeface="Agrandir"/>
                <a:cs typeface="Agrandir"/>
                <a:sym typeface="Agrandir"/>
              </a:rPr>
              <a:t>Gradient Boosting: learning_rate=0.1, n_estimators=100.</a:t>
            </a:r>
          </a:p>
          <a:p>
            <a:pPr marL="907828" lvl="2" indent="-302609" algn="l">
              <a:lnSpc>
                <a:spcPts val="3426"/>
              </a:lnSpc>
              <a:buFont typeface="Arial"/>
              <a:buChar char="⚬"/>
            </a:pPr>
            <a:r>
              <a:rPr lang="en-US" sz="2102">
                <a:solidFill>
                  <a:srgbClr val="064D6D"/>
                </a:solidFill>
                <a:latin typeface="Agrandir"/>
                <a:ea typeface="Agrandir"/>
                <a:cs typeface="Agrandir"/>
                <a:sym typeface="Agrandir"/>
              </a:rPr>
              <a:t>SVM: kernel='rbf', C=1.0.</a:t>
            </a:r>
          </a:p>
          <a:p>
            <a:pPr marL="907828" lvl="2" indent="-302609" algn="l">
              <a:lnSpc>
                <a:spcPts val="3426"/>
              </a:lnSpc>
              <a:buFont typeface="Arial"/>
              <a:buChar char="⚬"/>
            </a:pPr>
            <a:r>
              <a:rPr lang="en-US" sz="2102">
                <a:solidFill>
                  <a:srgbClr val="064D6D"/>
                </a:solidFill>
                <a:latin typeface="Agrandir"/>
                <a:ea typeface="Agrandir"/>
                <a:cs typeface="Agrandir"/>
                <a:sym typeface="Agrandir"/>
              </a:rPr>
              <a:t>MLP: hidden_layer_sizes=(100,), activation='relu'.</a:t>
            </a:r>
          </a:p>
          <a:p>
            <a:pPr marL="907828" lvl="2" indent="-302609" algn="l">
              <a:lnSpc>
                <a:spcPts val="3426"/>
              </a:lnSpc>
              <a:buFont typeface="Arial"/>
              <a:buChar char="⚬"/>
            </a:pPr>
            <a:r>
              <a:rPr lang="en-US" sz="2102">
                <a:solidFill>
                  <a:srgbClr val="064D6D"/>
                </a:solidFill>
                <a:latin typeface="Agrandir"/>
                <a:ea typeface="Agrandir"/>
                <a:cs typeface="Agrandir"/>
                <a:sym typeface="Agrandir"/>
              </a:rPr>
              <a:t>Naive Bayes: Assumes predictor independence.</a:t>
            </a:r>
          </a:p>
          <a:p>
            <a:pPr marL="907828" lvl="2" indent="-302609" algn="l">
              <a:lnSpc>
                <a:spcPts val="3426"/>
              </a:lnSpc>
              <a:buFont typeface="Arial"/>
              <a:buChar char="⚬"/>
            </a:pPr>
            <a:r>
              <a:rPr lang="en-US" sz="2102">
                <a:solidFill>
                  <a:srgbClr val="064D6D"/>
                </a:solidFill>
                <a:latin typeface="Agrandir"/>
                <a:ea typeface="Agrandir"/>
                <a:cs typeface="Agrandir"/>
                <a:sym typeface="Agrandir"/>
              </a:rPr>
              <a:t>k-NN: n_neighbors=5.</a:t>
            </a:r>
          </a:p>
          <a:p>
            <a:pPr marL="907828" lvl="2" indent="-302609" algn="l">
              <a:lnSpc>
                <a:spcPts val="3426"/>
              </a:lnSpc>
              <a:buFont typeface="Arial"/>
              <a:buChar char="⚬"/>
            </a:pPr>
            <a:r>
              <a:rPr lang="en-US" sz="2102">
                <a:solidFill>
                  <a:srgbClr val="064D6D"/>
                </a:solidFill>
                <a:latin typeface="Agrandir"/>
                <a:ea typeface="Agrandir"/>
                <a:cs typeface="Agrandir"/>
                <a:sym typeface="Agrandir"/>
              </a:rPr>
              <a:t>Decision Tree: criterion='gini'.</a:t>
            </a:r>
          </a:p>
          <a:p>
            <a:pPr marL="907828" lvl="2" indent="-302609" algn="l">
              <a:lnSpc>
                <a:spcPts val="3426"/>
              </a:lnSpc>
              <a:buFont typeface="Arial"/>
              <a:buChar char="⚬"/>
            </a:pPr>
            <a:r>
              <a:rPr lang="en-US" sz="2102">
                <a:solidFill>
                  <a:srgbClr val="064D6D"/>
                </a:solidFill>
                <a:latin typeface="Agrandir"/>
                <a:ea typeface="Agrandir"/>
                <a:cs typeface="Agrandir"/>
                <a:sym typeface="Agrandir"/>
              </a:rPr>
              <a:t>Logistic Regression: penalty='l2', C=1.0.</a:t>
            </a:r>
          </a:p>
          <a:p>
            <a:pPr marL="453914" lvl="1" indent="-226957" algn="l">
              <a:lnSpc>
                <a:spcPts val="3426"/>
              </a:lnSpc>
              <a:buFont typeface="Arial"/>
              <a:buChar char="•"/>
            </a:pPr>
            <a:r>
              <a:rPr lang="en-US" sz="2102">
                <a:solidFill>
                  <a:srgbClr val="064D6D"/>
                </a:solidFill>
                <a:latin typeface="Agrandir"/>
                <a:ea typeface="Agrandir"/>
                <a:cs typeface="Agrandir"/>
                <a:sym typeface="Agrandir"/>
              </a:rPr>
              <a:t>Key Insights:</a:t>
            </a:r>
          </a:p>
          <a:p>
            <a:pPr marL="907828" lvl="2" indent="-302609" algn="l">
              <a:lnSpc>
                <a:spcPts val="3426"/>
              </a:lnSpc>
              <a:buFont typeface="Arial"/>
              <a:buChar char="⚬"/>
            </a:pPr>
            <a:r>
              <a:rPr lang="en-US" sz="2102">
                <a:solidFill>
                  <a:srgbClr val="064D6D"/>
                </a:solidFill>
                <a:latin typeface="Agrandir"/>
                <a:ea typeface="Agrandir"/>
                <a:cs typeface="Agrandir"/>
                <a:sym typeface="Agrandir"/>
              </a:rPr>
              <a:t>Hyperparameters optimized model accuracy and generalization.</a:t>
            </a:r>
          </a:p>
          <a:p>
            <a:pPr algn="l">
              <a:lnSpc>
                <a:spcPts val="3426"/>
              </a:lnSpc>
            </a:pPr>
            <a:endParaRPr lang="en-US" sz="2102">
              <a:solidFill>
                <a:srgbClr val="064D6D"/>
              </a:solidFill>
              <a:latin typeface="Agrandir"/>
              <a:ea typeface="Agrandir"/>
              <a:cs typeface="Agrandir"/>
              <a:sym typeface="Agrandir"/>
            </a:endParaRPr>
          </a:p>
        </p:txBody>
      </p:sp>
      <p:sp>
        <p:nvSpPr>
          <p:cNvPr id="12" name="TextBox 12"/>
          <p:cNvSpPr txBox="1"/>
          <p:nvPr/>
        </p:nvSpPr>
        <p:spPr>
          <a:xfrm>
            <a:off x="9237993" y="1162096"/>
            <a:ext cx="8164311" cy="479933"/>
          </a:xfrm>
          <a:prstGeom prst="rect">
            <a:avLst/>
          </a:prstGeom>
        </p:spPr>
        <p:txBody>
          <a:bodyPr lIns="0" tIns="0" rIns="0" bIns="0" rtlCol="0" anchor="t">
            <a:spAutoFit/>
          </a:bodyPr>
          <a:lstStyle/>
          <a:p>
            <a:pPr algn="l">
              <a:lnSpc>
                <a:spcPts val="3586"/>
              </a:lnSpc>
            </a:pPr>
            <a:r>
              <a:rPr lang="en-US" sz="2200" b="1">
                <a:solidFill>
                  <a:srgbClr val="064D6D"/>
                </a:solidFill>
                <a:latin typeface="Agrandir Medium"/>
                <a:ea typeface="Agrandir Medium"/>
                <a:cs typeface="Agrandir Medium"/>
                <a:sym typeface="Agrandir Medium"/>
              </a:rPr>
              <a:t>Libraries Used: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B8D2E4"/>
        </a:solidFill>
        <a:effectLst/>
      </p:bgPr>
    </p:bg>
    <p:spTree>
      <p:nvGrpSpPr>
        <p:cNvPr id="1" name=""/>
        <p:cNvGrpSpPr/>
        <p:nvPr/>
      </p:nvGrpSpPr>
      <p:grpSpPr>
        <a:xfrm>
          <a:off x="0" y="0"/>
          <a:ext cx="0" cy="0"/>
          <a:chOff x="0" y="0"/>
          <a:chExt cx="0" cy="0"/>
        </a:xfrm>
      </p:grpSpPr>
      <p:grpSp>
        <p:nvGrpSpPr>
          <p:cNvPr id="2" name="Group 2"/>
          <p:cNvGrpSpPr/>
          <p:nvPr/>
        </p:nvGrpSpPr>
        <p:grpSpPr>
          <a:xfrm>
            <a:off x="331406" y="302221"/>
            <a:ext cx="17625189" cy="9682557"/>
            <a:chOff x="0" y="0"/>
            <a:chExt cx="4642025" cy="2550139"/>
          </a:xfrm>
        </p:grpSpPr>
        <p:sp>
          <p:nvSpPr>
            <p:cNvPr id="3" name="Freeform 3"/>
            <p:cNvSpPr/>
            <p:nvPr/>
          </p:nvSpPr>
          <p:spPr>
            <a:xfrm>
              <a:off x="0" y="0"/>
              <a:ext cx="4642025" cy="2550139"/>
            </a:xfrm>
            <a:custGeom>
              <a:avLst/>
              <a:gdLst/>
              <a:ahLst/>
              <a:cxnLst/>
              <a:rect l="l" t="t" r="r" b="b"/>
              <a:pathLst>
                <a:path w="4642025" h="2550139">
                  <a:moveTo>
                    <a:pt x="6150" y="0"/>
                  </a:moveTo>
                  <a:lnTo>
                    <a:pt x="4635875" y="0"/>
                  </a:lnTo>
                  <a:cubicBezTo>
                    <a:pt x="4639271" y="0"/>
                    <a:pt x="4642025" y="2753"/>
                    <a:pt x="4642025" y="6150"/>
                  </a:cubicBezTo>
                  <a:lnTo>
                    <a:pt x="4642025" y="2543989"/>
                  </a:lnTo>
                  <a:cubicBezTo>
                    <a:pt x="4642025" y="2547385"/>
                    <a:pt x="4639271" y="2550139"/>
                    <a:pt x="4635875" y="2550139"/>
                  </a:cubicBezTo>
                  <a:lnTo>
                    <a:pt x="6150" y="2550139"/>
                  </a:lnTo>
                  <a:cubicBezTo>
                    <a:pt x="2753" y="2550139"/>
                    <a:pt x="0" y="2547385"/>
                    <a:pt x="0" y="2543989"/>
                  </a:cubicBezTo>
                  <a:lnTo>
                    <a:pt x="0" y="6150"/>
                  </a:lnTo>
                  <a:cubicBezTo>
                    <a:pt x="0" y="2753"/>
                    <a:pt x="2753" y="0"/>
                    <a:pt x="6150" y="0"/>
                  </a:cubicBezTo>
                  <a:close/>
                </a:path>
              </a:pathLst>
            </a:custGeom>
            <a:solidFill>
              <a:srgbClr val="FBF6F1"/>
            </a:solidFill>
          </p:spPr>
        </p:sp>
        <p:sp>
          <p:nvSpPr>
            <p:cNvPr id="4" name="TextBox 4"/>
            <p:cNvSpPr txBox="1"/>
            <p:nvPr/>
          </p:nvSpPr>
          <p:spPr>
            <a:xfrm>
              <a:off x="0" y="-28575"/>
              <a:ext cx="4642025" cy="2578714"/>
            </a:xfrm>
            <a:prstGeom prst="rect">
              <a:avLst/>
            </a:prstGeom>
          </p:spPr>
          <p:txBody>
            <a:bodyPr lIns="50800" tIns="50800" rIns="50800" bIns="50800" rtlCol="0" anchor="ctr"/>
            <a:lstStyle/>
            <a:p>
              <a:pPr algn="ctr">
                <a:lnSpc>
                  <a:spcPts val="2100"/>
                </a:lnSpc>
              </a:pPr>
              <a:endParaRPr/>
            </a:p>
          </p:txBody>
        </p:sp>
      </p:grpSp>
      <p:graphicFrame>
        <p:nvGraphicFramePr>
          <p:cNvPr id="5" name="Table 5"/>
          <p:cNvGraphicFramePr>
            <a:graphicFrameLocks noGrp="1"/>
          </p:cNvGraphicFramePr>
          <p:nvPr/>
        </p:nvGraphicFramePr>
        <p:xfrm>
          <a:off x="331406" y="1363309"/>
          <a:ext cx="17625192" cy="8634786"/>
        </p:xfrm>
        <a:graphic>
          <a:graphicData uri="http://schemas.openxmlformats.org/drawingml/2006/table">
            <a:tbl>
              <a:tblPr/>
              <a:tblGrid>
                <a:gridCol w="1435310">
                  <a:extLst>
                    <a:ext uri="{9D8B030D-6E8A-4147-A177-3AD203B41FA5}">
                      <a16:colId xmlns:a16="http://schemas.microsoft.com/office/drawing/2014/main" val="20000"/>
                    </a:ext>
                  </a:extLst>
                </a:gridCol>
                <a:gridCol w="1435310">
                  <a:extLst>
                    <a:ext uri="{9D8B030D-6E8A-4147-A177-3AD203B41FA5}">
                      <a16:colId xmlns:a16="http://schemas.microsoft.com/office/drawing/2014/main" val="20001"/>
                    </a:ext>
                  </a:extLst>
                </a:gridCol>
                <a:gridCol w="1435310">
                  <a:extLst>
                    <a:ext uri="{9D8B030D-6E8A-4147-A177-3AD203B41FA5}">
                      <a16:colId xmlns:a16="http://schemas.microsoft.com/office/drawing/2014/main" val="20002"/>
                    </a:ext>
                  </a:extLst>
                </a:gridCol>
                <a:gridCol w="1435310">
                  <a:extLst>
                    <a:ext uri="{9D8B030D-6E8A-4147-A177-3AD203B41FA5}">
                      <a16:colId xmlns:a16="http://schemas.microsoft.com/office/drawing/2014/main" val="20003"/>
                    </a:ext>
                  </a:extLst>
                </a:gridCol>
                <a:gridCol w="1435310">
                  <a:extLst>
                    <a:ext uri="{9D8B030D-6E8A-4147-A177-3AD203B41FA5}">
                      <a16:colId xmlns:a16="http://schemas.microsoft.com/office/drawing/2014/main" val="20004"/>
                    </a:ext>
                  </a:extLst>
                </a:gridCol>
                <a:gridCol w="1435310">
                  <a:extLst>
                    <a:ext uri="{9D8B030D-6E8A-4147-A177-3AD203B41FA5}">
                      <a16:colId xmlns:a16="http://schemas.microsoft.com/office/drawing/2014/main" val="20005"/>
                    </a:ext>
                  </a:extLst>
                </a:gridCol>
                <a:gridCol w="1435310">
                  <a:extLst>
                    <a:ext uri="{9D8B030D-6E8A-4147-A177-3AD203B41FA5}">
                      <a16:colId xmlns:a16="http://schemas.microsoft.com/office/drawing/2014/main" val="20006"/>
                    </a:ext>
                  </a:extLst>
                </a:gridCol>
                <a:gridCol w="1435310">
                  <a:extLst>
                    <a:ext uri="{9D8B030D-6E8A-4147-A177-3AD203B41FA5}">
                      <a16:colId xmlns:a16="http://schemas.microsoft.com/office/drawing/2014/main" val="20007"/>
                    </a:ext>
                  </a:extLst>
                </a:gridCol>
                <a:gridCol w="1435310">
                  <a:extLst>
                    <a:ext uri="{9D8B030D-6E8A-4147-A177-3AD203B41FA5}">
                      <a16:colId xmlns:a16="http://schemas.microsoft.com/office/drawing/2014/main" val="20008"/>
                    </a:ext>
                  </a:extLst>
                </a:gridCol>
                <a:gridCol w="1182684">
                  <a:extLst>
                    <a:ext uri="{9D8B030D-6E8A-4147-A177-3AD203B41FA5}">
                      <a16:colId xmlns:a16="http://schemas.microsoft.com/office/drawing/2014/main" val="20009"/>
                    </a:ext>
                  </a:extLst>
                </a:gridCol>
                <a:gridCol w="1758475">
                  <a:extLst>
                    <a:ext uri="{9D8B030D-6E8A-4147-A177-3AD203B41FA5}">
                      <a16:colId xmlns:a16="http://schemas.microsoft.com/office/drawing/2014/main" val="20010"/>
                    </a:ext>
                  </a:extLst>
                </a:gridCol>
                <a:gridCol w="1766243">
                  <a:extLst>
                    <a:ext uri="{9D8B030D-6E8A-4147-A177-3AD203B41FA5}">
                      <a16:colId xmlns:a16="http://schemas.microsoft.com/office/drawing/2014/main" val="20011"/>
                    </a:ext>
                  </a:extLst>
                </a:gridCol>
              </a:tblGrid>
              <a:tr h="1032732">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Model</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8D2E4"/>
                    </a:solidFill>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Accuracy</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8D2E4"/>
                    </a:solidFill>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ROC-AUC</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8D2E4"/>
                    </a:solidFill>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Log</a:t>
                      </a:r>
                    </a:p>
                    <a:p>
                      <a:pPr algn="ctr">
                        <a:lnSpc>
                          <a:spcPts val="1749"/>
                        </a:lnSpc>
                      </a:pPr>
                      <a:r>
                        <a:rPr lang="en-US" sz="1749" b="1">
                          <a:solidFill>
                            <a:srgbClr val="000000"/>
                          </a:solidFill>
                          <a:latin typeface="Grand Cru S Bold"/>
                          <a:ea typeface="Grand Cru S Bold"/>
                          <a:cs typeface="Grand Cru S Bold"/>
                          <a:sym typeface="Grand Cru S Bold"/>
                        </a:rPr>
                        <a:t>  Loss</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8D2E4"/>
                    </a:solidFill>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MCC</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8D2E4"/>
                    </a:solidFill>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Specificity</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8D2E4"/>
                    </a:solidFill>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Precision</a:t>
                      </a:r>
                    </a:p>
                    <a:p>
                      <a:pPr algn="ctr">
                        <a:lnSpc>
                          <a:spcPts val="1749"/>
                        </a:lnSpc>
                      </a:pPr>
                      <a:r>
                        <a:rPr lang="en-US" sz="1749" b="1">
                          <a:solidFill>
                            <a:srgbClr val="000000"/>
                          </a:solidFill>
                          <a:latin typeface="Grand Cru S Bold"/>
                          <a:ea typeface="Grand Cru S Bold"/>
                          <a:cs typeface="Grand Cru S Bold"/>
                          <a:sym typeface="Grand Cru S Bold"/>
                        </a:rPr>
                        <a:t>  (Class 0)</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8D2E4"/>
                    </a:solidFill>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Precision</a:t>
                      </a:r>
                    </a:p>
                    <a:p>
                      <a:pPr algn="ctr">
                        <a:lnSpc>
                          <a:spcPts val="1749"/>
                        </a:lnSpc>
                      </a:pPr>
                      <a:r>
                        <a:rPr lang="en-US" sz="1749" b="1">
                          <a:solidFill>
                            <a:srgbClr val="000000"/>
                          </a:solidFill>
                          <a:latin typeface="Grand Cru S Bold"/>
                          <a:ea typeface="Grand Cru S Bold"/>
                          <a:cs typeface="Grand Cru S Bold"/>
                          <a:sym typeface="Grand Cru S Bold"/>
                        </a:rPr>
                        <a:t>  (Class 1)</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8D2E4"/>
                    </a:solidFill>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Recall</a:t>
                      </a:r>
                    </a:p>
                    <a:p>
                      <a:pPr algn="ctr">
                        <a:lnSpc>
                          <a:spcPts val="1749"/>
                        </a:lnSpc>
                      </a:pPr>
                      <a:r>
                        <a:rPr lang="en-US" sz="1749" b="1">
                          <a:solidFill>
                            <a:srgbClr val="000000"/>
                          </a:solidFill>
                          <a:latin typeface="Grand Cru S Bold"/>
                          <a:ea typeface="Grand Cru S Bold"/>
                          <a:cs typeface="Grand Cru S Bold"/>
                          <a:sym typeface="Grand Cru S Bold"/>
                        </a:rPr>
                        <a:t>  (Class 0)</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8D2E4"/>
                    </a:solidFill>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Recall</a:t>
                      </a:r>
                    </a:p>
                    <a:p>
                      <a:pPr algn="ctr">
                        <a:lnSpc>
                          <a:spcPts val="1749"/>
                        </a:lnSpc>
                      </a:pPr>
                      <a:r>
                        <a:rPr lang="en-US" sz="1749" b="1">
                          <a:solidFill>
                            <a:srgbClr val="000000"/>
                          </a:solidFill>
                          <a:latin typeface="Grand Cru S Bold"/>
                          <a:ea typeface="Grand Cru S Bold"/>
                          <a:cs typeface="Grand Cru S Bold"/>
                          <a:sym typeface="Grand Cru S Bold"/>
                        </a:rPr>
                        <a:t>  (Class 1)</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8D2E4"/>
                    </a:solidFill>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F1-Score</a:t>
                      </a:r>
                    </a:p>
                    <a:p>
                      <a:pPr algn="ctr">
                        <a:lnSpc>
                          <a:spcPts val="1749"/>
                        </a:lnSpc>
                      </a:pPr>
                      <a:r>
                        <a:rPr lang="en-US" sz="1749" b="1">
                          <a:solidFill>
                            <a:srgbClr val="000000"/>
                          </a:solidFill>
                          <a:latin typeface="Grand Cru S Bold"/>
                          <a:ea typeface="Grand Cru S Bold"/>
                          <a:cs typeface="Grand Cru S Bold"/>
                          <a:sym typeface="Grand Cru S Bold"/>
                        </a:rPr>
                        <a:t>  (Class 0)</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8D2E4"/>
                    </a:solidFill>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F1-Score</a:t>
                      </a:r>
                    </a:p>
                    <a:p>
                      <a:pPr algn="ctr">
                        <a:lnSpc>
                          <a:spcPts val="1749"/>
                        </a:lnSpc>
                      </a:pPr>
                      <a:r>
                        <a:rPr lang="en-US" sz="1749" b="1">
                          <a:solidFill>
                            <a:srgbClr val="000000"/>
                          </a:solidFill>
                          <a:latin typeface="Grand Cru S Bold"/>
                          <a:ea typeface="Grand Cru S Bold"/>
                          <a:cs typeface="Grand Cru S Bold"/>
                          <a:sym typeface="Grand Cru S Bold"/>
                        </a:rPr>
                        <a:t>  (Class 1)</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8D2E4"/>
                    </a:solidFill>
                  </a:tcPr>
                </a:tc>
                <a:extLst>
                  <a:ext uri="{0D108BD9-81ED-4DB2-BD59-A6C34878D82A}">
                    <a16:rowId xmlns:a16="http://schemas.microsoft.com/office/drawing/2014/main" val="10000"/>
                  </a:ext>
                </a:extLst>
              </a:tr>
              <a:tr h="1032732">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Logistic</a:t>
                      </a:r>
                    </a:p>
                    <a:p>
                      <a:pPr algn="ctr">
                        <a:lnSpc>
                          <a:spcPts val="1749"/>
                        </a:lnSpc>
                      </a:pPr>
                      <a:r>
                        <a:rPr lang="en-US" sz="1749" b="1">
                          <a:solidFill>
                            <a:srgbClr val="000000"/>
                          </a:solidFill>
                          <a:latin typeface="Grand Cru S Bold"/>
                          <a:ea typeface="Grand Cru S Bold"/>
                          <a:cs typeface="Grand Cru S Bold"/>
                          <a:sym typeface="Grand Cru S Bold"/>
                        </a:rPr>
                        <a:t>  Regression</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0.93</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0.99</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0.17</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0.87</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0.97</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0.87</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0.98</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0.97</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0.91</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0.92</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0.94</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812798">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SVM</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0.97</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1.00</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0.04</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0.94</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1.00</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0.93</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1.00</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1.00</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0.95</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0.96</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0.98</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032732">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Naive</a:t>
                      </a:r>
                    </a:p>
                    <a:p>
                      <a:pPr algn="ctr">
                        <a:lnSpc>
                          <a:spcPts val="1749"/>
                        </a:lnSpc>
                      </a:pPr>
                      <a:r>
                        <a:rPr lang="en-US" sz="1749" b="1">
                          <a:solidFill>
                            <a:srgbClr val="000000"/>
                          </a:solidFill>
                          <a:latin typeface="Grand Cru S Bold"/>
                          <a:ea typeface="Grand Cru S Bold"/>
                          <a:cs typeface="Grand Cru S Bold"/>
                          <a:sym typeface="Grand Cru S Bold"/>
                        </a:rPr>
                        <a:t>  Bayes</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0.94</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0.99</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0.20</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0.88</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0.95</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0.90</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0.97</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0.95</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0.94</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0.93</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0.95</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812798">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k-NN</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0.94</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0.98</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0.76</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spc="55">
                          <a:solidFill>
                            <a:srgbClr val="000000"/>
                          </a:solidFill>
                          <a:latin typeface="Grand Cru S Bold"/>
                          <a:ea typeface="Grand Cru S Bold"/>
                          <a:cs typeface="Grand Cru S Bold"/>
                          <a:sym typeface="Grand Cru S Bold"/>
                        </a:rPr>
                        <a:t>  0.88</a:t>
                      </a:r>
                    </a:p>
                    <a:p>
                      <a:pPr algn="ctr">
                        <a:lnSpc>
                          <a:spcPts val="1749"/>
                        </a:lnSpc>
                      </a:pPr>
                      <a:r>
                        <a:rPr lang="en-US" sz="1749" b="1" spc="55">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0.97</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0.89</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0.98</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0.97</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0.92</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0.93</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0.95</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032732">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Decision</a:t>
                      </a:r>
                    </a:p>
                    <a:p>
                      <a:pPr algn="ctr">
                        <a:lnSpc>
                          <a:spcPts val="1749"/>
                        </a:lnSpc>
                      </a:pPr>
                      <a:r>
                        <a:rPr lang="en-US" sz="1749" b="1">
                          <a:solidFill>
                            <a:srgbClr val="000000"/>
                          </a:solidFill>
                          <a:latin typeface="Grand Cru S Bold"/>
                          <a:ea typeface="Grand Cru S Bold"/>
                          <a:cs typeface="Grand Cru S Bold"/>
                          <a:sym typeface="Grand Cru S Bold"/>
                        </a:rPr>
                        <a:t>  Tree</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0.94</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0.99</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0.14</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0.88</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0.97</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0.89</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0.98</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0.97</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0.92</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0.93</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0.95</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032732">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Random</a:t>
                      </a:r>
                    </a:p>
                    <a:p>
                      <a:pPr algn="ctr">
                        <a:lnSpc>
                          <a:spcPts val="1749"/>
                        </a:lnSpc>
                      </a:pPr>
                      <a:r>
                        <a:rPr lang="en-US" sz="1749" b="1">
                          <a:solidFill>
                            <a:srgbClr val="000000"/>
                          </a:solidFill>
                          <a:latin typeface="Grand Cru S Bold"/>
                          <a:ea typeface="Grand Cru S Bold"/>
                          <a:cs typeface="Grand Cru S Bold"/>
                          <a:sym typeface="Grand Cru S Bold"/>
                        </a:rPr>
                        <a:t>  Forest</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0.99</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1.00</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0.08</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0.98</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1.00</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0.98</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1.00</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1.00</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0.98</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0.99</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0.99</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812798">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MLP</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0.97</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1.00</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0.05</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0.94</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1.00</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0.93</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1.00</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1.00</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0.95</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0.96</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0.98</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032732">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Gradient</a:t>
                      </a:r>
                    </a:p>
                    <a:p>
                      <a:pPr algn="ctr">
                        <a:lnSpc>
                          <a:spcPts val="1749"/>
                        </a:lnSpc>
                      </a:pPr>
                      <a:r>
                        <a:rPr lang="en-US" sz="1749" b="1">
                          <a:solidFill>
                            <a:srgbClr val="000000"/>
                          </a:solidFill>
                          <a:latin typeface="Grand Cru S Bold"/>
                          <a:ea typeface="Grand Cru S Bold"/>
                          <a:cs typeface="Grand Cru S Bold"/>
                          <a:sym typeface="Grand Cru S Bold"/>
                        </a:rPr>
                        <a:t>  Boosting</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0.99</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0.99</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0.07</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0.98</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1.00</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0.98</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1.00</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1.00</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0.98</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0.99</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lnSpc>
                          <a:spcPts val="1749"/>
                        </a:lnSpc>
                        <a:defRPr/>
                      </a:pPr>
                      <a:endParaRPr lang="en-US" sz="1100"/>
                    </a:p>
                    <a:p>
                      <a:pPr algn="ctr">
                        <a:lnSpc>
                          <a:spcPts val="1749"/>
                        </a:lnSpc>
                      </a:pPr>
                      <a:r>
                        <a:rPr lang="en-US" sz="1749" b="1">
                          <a:solidFill>
                            <a:srgbClr val="000000"/>
                          </a:solidFill>
                          <a:latin typeface="Grand Cru S Bold"/>
                          <a:ea typeface="Grand Cru S Bold"/>
                          <a:cs typeface="Grand Cru S Bold"/>
                          <a:sym typeface="Grand Cru S Bold"/>
                        </a:rPr>
                        <a:t>  0.99</a:t>
                      </a:r>
                    </a:p>
                    <a:p>
                      <a:pPr algn="ctr">
                        <a:lnSpc>
                          <a:spcPts val="1749"/>
                        </a:lnSpc>
                      </a:pPr>
                      <a:r>
                        <a:rPr lang="en-US" sz="1749" b="1">
                          <a:solidFill>
                            <a:srgbClr val="000000"/>
                          </a:solidFill>
                          <a:latin typeface="Grand Cru S Bold"/>
                          <a:ea typeface="Grand Cru S Bold"/>
                          <a:cs typeface="Grand Cru S Bold"/>
                          <a:sym typeface="Grand Cru S Bold"/>
                        </a:rPr>
                        <a:t>  </a:t>
                      </a:r>
                    </a:p>
                  </a:txBody>
                  <a:tcPr marL="0" marR="0" marT="0" marB="0"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sp>
        <p:nvSpPr>
          <p:cNvPr id="6" name="TextBox 6"/>
          <p:cNvSpPr txBox="1"/>
          <p:nvPr/>
        </p:nvSpPr>
        <p:spPr>
          <a:xfrm>
            <a:off x="4007356" y="454621"/>
            <a:ext cx="11848679" cy="908688"/>
          </a:xfrm>
          <a:prstGeom prst="rect">
            <a:avLst/>
          </a:prstGeom>
        </p:spPr>
        <p:txBody>
          <a:bodyPr lIns="0" tIns="0" rIns="0" bIns="0" rtlCol="0" anchor="t">
            <a:spAutoFit/>
          </a:bodyPr>
          <a:lstStyle/>
          <a:p>
            <a:pPr marL="0" lvl="0" indent="0" algn="ctr">
              <a:lnSpc>
                <a:spcPts val="6720"/>
              </a:lnSpc>
            </a:pPr>
            <a:r>
              <a:rPr lang="en-US" sz="7000" b="1" spc="-672">
                <a:solidFill>
                  <a:srgbClr val="156669"/>
                </a:solidFill>
                <a:latin typeface="Grand Cru S Bold"/>
                <a:ea typeface="Grand Cru S Bold"/>
                <a:cs typeface="Grand Cru S Bold"/>
                <a:sym typeface="Grand Cru S Bold"/>
              </a:rPr>
              <a:t>Model Evaluation</a:t>
            </a:r>
          </a:p>
        </p:txBody>
      </p:sp>
      <p:sp>
        <p:nvSpPr>
          <p:cNvPr id="7" name="TextBox 7"/>
          <p:cNvSpPr txBox="1"/>
          <p:nvPr/>
        </p:nvSpPr>
        <p:spPr>
          <a:xfrm>
            <a:off x="6527058" y="-2491104"/>
            <a:ext cx="10732242" cy="2491104"/>
          </a:xfrm>
          <a:prstGeom prst="rect">
            <a:avLst/>
          </a:prstGeom>
        </p:spPr>
        <p:txBody>
          <a:bodyPr lIns="0" tIns="0" rIns="0" bIns="0" rtlCol="0" anchor="t">
            <a:spAutoFit/>
          </a:bodyPr>
          <a:lstStyle/>
          <a:p>
            <a:pPr algn="ctr">
              <a:lnSpc>
                <a:spcPts val="3260"/>
              </a:lnSpc>
            </a:pPr>
            <a:r>
              <a:rPr lang="en-US" sz="2000" b="1">
                <a:solidFill>
                  <a:srgbClr val="156669"/>
                </a:solidFill>
                <a:latin typeface="Agrandir Medium"/>
                <a:ea typeface="Agrandir Medium"/>
                <a:cs typeface="Agrandir Medium"/>
                <a:sym typeface="Agrandir Medium"/>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1331</Words>
  <Application>Microsoft Office PowerPoint</Application>
  <PresentationFormat>Custom</PresentationFormat>
  <Paragraphs>441</Paragraphs>
  <Slides>11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29LT Adir Semi-Bold</vt:lpstr>
      <vt:lpstr>Grand Cru S Bold</vt:lpstr>
      <vt:lpstr>Agrandir</vt:lpstr>
      <vt:lpstr>Agrandir Medium</vt:lpstr>
      <vt:lpstr>Agrandir Bold</vt:lpstr>
      <vt:lpstr>Grand Cru S</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GlucoSense: AI-Powered Diabetes Detection for Early Interventio</dc:title>
  <cp:lastModifiedBy>AASTHA SINGH</cp:lastModifiedBy>
  <cp:revision>2</cp:revision>
  <dcterms:created xsi:type="dcterms:W3CDTF">2006-08-16T00:00:00Z</dcterms:created>
  <dcterms:modified xsi:type="dcterms:W3CDTF">2024-12-19T18:15:45Z</dcterms:modified>
  <dc:identifier>DAGY4XtzeTc</dc:identifier>
</cp:coreProperties>
</file>

<file path=docProps/thumbnail.jpeg>
</file>